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256" r:id="rId2"/>
    <p:sldId id="285" r:id="rId3"/>
    <p:sldId id="311" r:id="rId4"/>
    <p:sldId id="287" r:id="rId5"/>
    <p:sldId id="288" r:id="rId6"/>
    <p:sldId id="314" r:id="rId7"/>
    <p:sldId id="289" r:id="rId8"/>
    <p:sldId id="290" r:id="rId9"/>
    <p:sldId id="291" r:id="rId10"/>
    <p:sldId id="304" r:id="rId11"/>
    <p:sldId id="306" r:id="rId12"/>
    <p:sldId id="303" r:id="rId13"/>
    <p:sldId id="305" r:id="rId14"/>
    <p:sldId id="294" r:id="rId15"/>
    <p:sldId id="307" r:id="rId16"/>
    <p:sldId id="297" r:id="rId17"/>
    <p:sldId id="298" r:id="rId18"/>
    <p:sldId id="308" r:id="rId19"/>
    <p:sldId id="299" r:id="rId20"/>
    <p:sldId id="310" r:id="rId21"/>
    <p:sldId id="316" r:id="rId22"/>
  </p:sldIdLst>
  <p:sldSz cx="12192000" cy="6858000"/>
  <p:notesSz cx="7004050" cy="9296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3C25E"/>
    <a:srgbClr val="00CC00"/>
    <a:srgbClr val="CCFF33"/>
    <a:srgbClr val="33CCFF"/>
    <a:srgbClr val="FF6600"/>
    <a:srgbClr val="0070C0"/>
    <a:srgbClr val="609ED6"/>
    <a:srgbClr val="3886CC"/>
    <a:srgbClr val="73A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4" autoAdjust="0"/>
    <p:restoredTop sz="93326" autoAdjust="0"/>
  </p:normalViewPr>
  <p:slideViewPr>
    <p:cSldViewPr snapToGrid="0">
      <p:cViewPr varScale="1">
        <p:scale>
          <a:sx n="109" d="100"/>
          <a:sy n="109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BE106C-C1A3-41DE-8A67-1808F4E30315}" type="doc">
      <dgm:prSet loTypeId="urn:microsoft.com/office/officeart/2008/layout/VerticalCurvedLis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BDF4D276-9CF0-47CA-8CEB-745502354419}">
      <dgm:prSet custT="1"/>
      <dgm:spPr>
        <a:solidFill>
          <a:srgbClr val="0070C0"/>
        </a:solidFill>
      </dgm:spPr>
      <dgm:t>
        <a:bodyPr/>
        <a:lstStyle/>
        <a:p>
          <a:pPr algn="ctr" rtl="0"/>
          <a:r>
            <a:rPr lang="es-MX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Recuperación de espacio público: un reto para la seguridad, convivencia y mejoramiento en la calidad de vida </a:t>
          </a:r>
          <a:endParaRPr lang="es-MX" sz="1800" b="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690290-3B07-4F43-AF5A-640FE438314C}" type="parTrans" cxnId="{29D631CC-51AE-40B0-8C3B-FB27FE48444C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556D60-2541-4F22-BB86-2C49208D66C7}" type="sibTrans" cxnId="{29D631CC-51AE-40B0-8C3B-FB27FE48444C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C04ED1-12CB-42F3-BC73-3362A1E3ED18}">
      <dgm:prSet custT="1"/>
      <dgm:spPr>
        <a:solidFill>
          <a:srgbClr val="FF0000"/>
        </a:solidFill>
      </dgm:spPr>
      <dgm:t>
        <a:bodyPr/>
        <a:lstStyle/>
        <a:p>
          <a:pPr algn="ctr" rtl="0"/>
          <a:r>
            <a:rPr lang="es-MX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La Región Capital una Megalópolis </a:t>
          </a:r>
          <a:endParaRPr lang="es-CO" sz="18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A7A671-7EA2-44E9-8E52-6F0E875457A3}" type="parTrans" cxnId="{CC971366-BCF1-43AE-904B-F843E1405457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DCC8E1-7720-462E-9D08-D31B30666CC0}" type="sibTrans" cxnId="{CC971366-BCF1-43AE-904B-F843E1405457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6EC29A-F783-4F67-A560-6A873F366022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algn="ctr" rtl="0"/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Seguimiento Evaluativo al Proceso de </a:t>
          </a:r>
        </a:p>
        <a:p>
          <a:pPr algn="ctr" rtl="0"/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Reformulación del POT de Bogotá</a:t>
          </a:r>
          <a:endParaRPr lang="es-CO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17B010-D6EB-4887-B338-FD6C87216D9E}" type="sibTrans" cxnId="{B0505F18-F86B-42E6-B63A-D555B671D5FA}">
      <dgm:prSet/>
      <dgm:spPr/>
      <dgm:t>
        <a:bodyPr/>
        <a:lstStyle/>
        <a:p>
          <a:endParaRPr lang="es-CO" sz="1000">
            <a:ln>
              <a:solidFill>
                <a:schemeClr val="bg2">
                  <a:lumMod val="50000"/>
                </a:schemeClr>
              </a:solidFill>
            </a:ln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ECF470-2A92-47A3-A2EF-926968FCFDFF}" type="parTrans" cxnId="{B0505F18-F86B-42E6-B63A-D555B671D5FA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B8DAD3-D195-43B7-AD31-EDCCA6BF1071}" type="pres">
      <dgm:prSet presAssocID="{5BBE106C-C1A3-41DE-8A67-1808F4E3031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E04EF6B3-0025-4A3B-B99E-EE63219BCD54}" type="pres">
      <dgm:prSet presAssocID="{5BBE106C-C1A3-41DE-8A67-1808F4E30315}" presName="Name1" presStyleCnt="0"/>
      <dgm:spPr/>
      <dgm:t>
        <a:bodyPr/>
        <a:lstStyle/>
        <a:p>
          <a:endParaRPr lang="es-CO"/>
        </a:p>
      </dgm:t>
    </dgm:pt>
    <dgm:pt modelId="{0351FE8D-FC8C-4BA2-8B1C-3F2BB5FE405D}" type="pres">
      <dgm:prSet presAssocID="{5BBE106C-C1A3-41DE-8A67-1808F4E30315}" presName="cycle" presStyleCnt="0"/>
      <dgm:spPr/>
      <dgm:t>
        <a:bodyPr/>
        <a:lstStyle/>
        <a:p>
          <a:endParaRPr lang="es-CO"/>
        </a:p>
      </dgm:t>
    </dgm:pt>
    <dgm:pt modelId="{CCE39077-E6BE-414D-82A7-9615DBDAA546}" type="pres">
      <dgm:prSet presAssocID="{5BBE106C-C1A3-41DE-8A67-1808F4E30315}" presName="srcNode" presStyleLbl="node1" presStyleIdx="0" presStyleCnt="3"/>
      <dgm:spPr/>
      <dgm:t>
        <a:bodyPr/>
        <a:lstStyle/>
        <a:p>
          <a:endParaRPr lang="es-CO"/>
        </a:p>
      </dgm:t>
    </dgm:pt>
    <dgm:pt modelId="{45A73F8E-96DE-438F-BCC9-D5D9D831D407}" type="pres">
      <dgm:prSet presAssocID="{5BBE106C-C1A3-41DE-8A67-1808F4E30315}" presName="conn" presStyleLbl="parChTrans1D2" presStyleIdx="0" presStyleCnt="1"/>
      <dgm:spPr/>
      <dgm:t>
        <a:bodyPr/>
        <a:lstStyle/>
        <a:p>
          <a:endParaRPr lang="es-CO"/>
        </a:p>
      </dgm:t>
    </dgm:pt>
    <dgm:pt modelId="{F0F90EC5-EEBA-4C9E-A6DB-49490C545855}" type="pres">
      <dgm:prSet presAssocID="{5BBE106C-C1A3-41DE-8A67-1808F4E30315}" presName="extraNode" presStyleLbl="node1" presStyleIdx="0" presStyleCnt="3"/>
      <dgm:spPr/>
      <dgm:t>
        <a:bodyPr/>
        <a:lstStyle/>
        <a:p>
          <a:endParaRPr lang="es-CO"/>
        </a:p>
      </dgm:t>
    </dgm:pt>
    <dgm:pt modelId="{65E75EB5-3156-4587-BEB9-BE6727F44DC8}" type="pres">
      <dgm:prSet presAssocID="{5BBE106C-C1A3-41DE-8A67-1808F4E30315}" presName="dstNode" presStyleLbl="node1" presStyleIdx="0" presStyleCnt="3"/>
      <dgm:spPr/>
      <dgm:t>
        <a:bodyPr/>
        <a:lstStyle/>
        <a:p>
          <a:endParaRPr lang="es-CO"/>
        </a:p>
      </dgm:t>
    </dgm:pt>
    <dgm:pt modelId="{77304E93-7B46-4AE8-B93C-4D372D132D31}" type="pres">
      <dgm:prSet presAssocID="{BDF4D276-9CF0-47CA-8CEB-745502354419}" presName="text_1" presStyleLbl="node1" presStyleIdx="0" presStyleCnt="3" custScaleX="96812" custScaleY="119116" custLinFactNeighborX="4475" custLinFactNeighborY="391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F8BA7AF-4A90-433D-9BF6-9CEA0D3158F7}" type="pres">
      <dgm:prSet presAssocID="{BDF4D276-9CF0-47CA-8CEB-745502354419}" presName="accent_1" presStyleCnt="0"/>
      <dgm:spPr/>
      <dgm:t>
        <a:bodyPr/>
        <a:lstStyle/>
        <a:p>
          <a:endParaRPr lang="es-CO"/>
        </a:p>
      </dgm:t>
    </dgm:pt>
    <dgm:pt modelId="{3618051E-AE0F-4AED-A668-8C1381EE4DED}" type="pres">
      <dgm:prSet presAssocID="{BDF4D276-9CF0-47CA-8CEB-745502354419}" presName="accentRepeatNode" presStyleLbl="solidFgAcc1" presStyleIdx="0" presStyleCnt="3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s-CO"/>
        </a:p>
      </dgm:t>
    </dgm:pt>
    <dgm:pt modelId="{4C6CBC3C-1179-4E90-8B96-F9A04A3E7793}" type="pres">
      <dgm:prSet presAssocID="{D2C04ED1-12CB-42F3-BC73-3362A1E3ED18}" presName="text_2" presStyleLbl="node1" presStyleIdx="1" presStyleCnt="3" custScaleX="10391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7C4DE34-EF90-446E-87C1-BF4188C4E536}" type="pres">
      <dgm:prSet presAssocID="{D2C04ED1-12CB-42F3-BC73-3362A1E3ED18}" presName="accent_2" presStyleCnt="0"/>
      <dgm:spPr/>
      <dgm:t>
        <a:bodyPr/>
        <a:lstStyle/>
        <a:p>
          <a:endParaRPr lang="es-CO"/>
        </a:p>
      </dgm:t>
    </dgm:pt>
    <dgm:pt modelId="{298B5F7B-71B4-441C-80B4-DB4ED04127CF}" type="pres">
      <dgm:prSet presAssocID="{D2C04ED1-12CB-42F3-BC73-3362A1E3ED18}" presName="accentRepeatNode" presStyleLbl="solidFgAcc1" presStyleIdx="1" presStyleCnt="3"/>
      <dgm:spPr>
        <a:ln>
          <a:solidFill>
            <a:schemeClr val="tx1"/>
          </a:solidFill>
        </a:ln>
      </dgm:spPr>
      <dgm:t>
        <a:bodyPr/>
        <a:lstStyle/>
        <a:p>
          <a:endParaRPr lang="es-CO"/>
        </a:p>
      </dgm:t>
    </dgm:pt>
    <dgm:pt modelId="{33FD22FE-8D6D-49F2-9772-C4F23CEB5DF7}" type="pres">
      <dgm:prSet presAssocID="{8C6EC29A-F783-4F67-A560-6A873F366022}" presName="text_3" presStyleLbl="node1" presStyleIdx="2" presStyleCnt="3" custScaleX="104199" custLinFactNeighborX="94" custLinFactNeighborY="614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9915E8B-3B22-4364-89A6-14AB9BC3F775}" type="pres">
      <dgm:prSet presAssocID="{8C6EC29A-F783-4F67-A560-6A873F366022}" presName="accent_3" presStyleCnt="0"/>
      <dgm:spPr/>
      <dgm:t>
        <a:bodyPr/>
        <a:lstStyle/>
        <a:p>
          <a:endParaRPr lang="es-CO"/>
        </a:p>
      </dgm:t>
    </dgm:pt>
    <dgm:pt modelId="{F2F29883-C22E-47C0-B90A-6D03B783E3BE}" type="pres">
      <dgm:prSet presAssocID="{8C6EC29A-F783-4F67-A560-6A873F366022}" presName="accentRepeatNode" presStyleLbl="solidFgAcc1" presStyleIdx="2" presStyleCnt="3"/>
      <dgm:spPr>
        <a:ln>
          <a:solidFill>
            <a:schemeClr val="tx1"/>
          </a:solidFill>
        </a:ln>
      </dgm:spPr>
      <dgm:t>
        <a:bodyPr/>
        <a:lstStyle/>
        <a:p>
          <a:endParaRPr lang="es-CO"/>
        </a:p>
      </dgm:t>
    </dgm:pt>
  </dgm:ptLst>
  <dgm:cxnLst>
    <dgm:cxn modelId="{6EE102FB-AFCF-4EF0-838C-0D356A4002DE}" type="presOf" srcId="{D3556D60-2541-4F22-BB86-2C49208D66C7}" destId="{45A73F8E-96DE-438F-BCC9-D5D9D831D407}" srcOrd="0" destOrd="0" presId="urn:microsoft.com/office/officeart/2008/layout/VerticalCurvedList"/>
    <dgm:cxn modelId="{977B386B-41C0-4B6B-B822-81FD3EF4C002}" type="presOf" srcId="{8C6EC29A-F783-4F67-A560-6A873F366022}" destId="{33FD22FE-8D6D-49F2-9772-C4F23CEB5DF7}" srcOrd="0" destOrd="0" presId="urn:microsoft.com/office/officeart/2008/layout/VerticalCurvedList"/>
    <dgm:cxn modelId="{CC971366-BCF1-43AE-904B-F843E1405457}" srcId="{5BBE106C-C1A3-41DE-8A67-1808F4E30315}" destId="{D2C04ED1-12CB-42F3-BC73-3362A1E3ED18}" srcOrd="1" destOrd="0" parTransId="{38A7A671-7EA2-44E9-8E52-6F0E875457A3}" sibTransId="{46DCC8E1-7720-462E-9D08-D31B30666CC0}"/>
    <dgm:cxn modelId="{5CC3999F-3552-4B42-A9DA-D2D9A2220838}" type="presOf" srcId="{BDF4D276-9CF0-47CA-8CEB-745502354419}" destId="{77304E93-7B46-4AE8-B93C-4D372D132D31}" srcOrd="0" destOrd="0" presId="urn:microsoft.com/office/officeart/2008/layout/VerticalCurvedList"/>
    <dgm:cxn modelId="{6CC3831D-E4B3-4B6C-AAF3-0851E99480A9}" type="presOf" srcId="{5BBE106C-C1A3-41DE-8A67-1808F4E30315}" destId="{7BB8DAD3-D195-43B7-AD31-EDCCA6BF1071}" srcOrd="0" destOrd="0" presId="urn:microsoft.com/office/officeart/2008/layout/VerticalCurvedList"/>
    <dgm:cxn modelId="{29D631CC-51AE-40B0-8C3B-FB27FE48444C}" srcId="{5BBE106C-C1A3-41DE-8A67-1808F4E30315}" destId="{BDF4D276-9CF0-47CA-8CEB-745502354419}" srcOrd="0" destOrd="0" parTransId="{8E690290-3B07-4F43-AF5A-640FE438314C}" sibTransId="{D3556D60-2541-4F22-BB86-2C49208D66C7}"/>
    <dgm:cxn modelId="{24C0B5DA-3127-45B0-A7D3-697088ACA0D6}" type="presOf" srcId="{D2C04ED1-12CB-42F3-BC73-3362A1E3ED18}" destId="{4C6CBC3C-1179-4E90-8B96-F9A04A3E7793}" srcOrd="0" destOrd="0" presId="urn:microsoft.com/office/officeart/2008/layout/VerticalCurvedList"/>
    <dgm:cxn modelId="{B0505F18-F86B-42E6-B63A-D555B671D5FA}" srcId="{5BBE106C-C1A3-41DE-8A67-1808F4E30315}" destId="{8C6EC29A-F783-4F67-A560-6A873F366022}" srcOrd="2" destOrd="0" parTransId="{E3ECF470-2A92-47A3-A2EF-926968FCFDFF}" sibTransId="{7617B010-D6EB-4887-B338-FD6C87216D9E}"/>
    <dgm:cxn modelId="{1CE6B43C-684E-4F5E-B389-747000CC5394}" type="presParOf" srcId="{7BB8DAD3-D195-43B7-AD31-EDCCA6BF1071}" destId="{E04EF6B3-0025-4A3B-B99E-EE63219BCD54}" srcOrd="0" destOrd="0" presId="urn:microsoft.com/office/officeart/2008/layout/VerticalCurvedList"/>
    <dgm:cxn modelId="{DC76F385-650D-48F6-8DC1-19CB5C643514}" type="presParOf" srcId="{E04EF6B3-0025-4A3B-B99E-EE63219BCD54}" destId="{0351FE8D-FC8C-4BA2-8B1C-3F2BB5FE405D}" srcOrd="0" destOrd="0" presId="urn:microsoft.com/office/officeart/2008/layout/VerticalCurvedList"/>
    <dgm:cxn modelId="{3D24A866-1DCF-41AF-85D9-4CA9F4E20CE1}" type="presParOf" srcId="{0351FE8D-FC8C-4BA2-8B1C-3F2BB5FE405D}" destId="{CCE39077-E6BE-414D-82A7-9615DBDAA546}" srcOrd="0" destOrd="0" presId="urn:microsoft.com/office/officeart/2008/layout/VerticalCurvedList"/>
    <dgm:cxn modelId="{82167817-F978-4F60-AC17-EB47B49566D7}" type="presParOf" srcId="{0351FE8D-FC8C-4BA2-8B1C-3F2BB5FE405D}" destId="{45A73F8E-96DE-438F-BCC9-D5D9D831D407}" srcOrd="1" destOrd="0" presId="urn:microsoft.com/office/officeart/2008/layout/VerticalCurvedList"/>
    <dgm:cxn modelId="{B8EB68CE-4E10-4131-92E1-B2FC989185B3}" type="presParOf" srcId="{0351FE8D-FC8C-4BA2-8B1C-3F2BB5FE405D}" destId="{F0F90EC5-EEBA-4C9E-A6DB-49490C545855}" srcOrd="2" destOrd="0" presId="urn:microsoft.com/office/officeart/2008/layout/VerticalCurvedList"/>
    <dgm:cxn modelId="{9B91F47A-4454-48BB-BDFA-46418443E3CF}" type="presParOf" srcId="{0351FE8D-FC8C-4BA2-8B1C-3F2BB5FE405D}" destId="{65E75EB5-3156-4587-BEB9-BE6727F44DC8}" srcOrd="3" destOrd="0" presId="urn:microsoft.com/office/officeart/2008/layout/VerticalCurvedList"/>
    <dgm:cxn modelId="{C8B2C613-5893-4283-A80A-4291B350E7FF}" type="presParOf" srcId="{E04EF6B3-0025-4A3B-B99E-EE63219BCD54}" destId="{77304E93-7B46-4AE8-B93C-4D372D132D31}" srcOrd="1" destOrd="0" presId="urn:microsoft.com/office/officeart/2008/layout/VerticalCurvedList"/>
    <dgm:cxn modelId="{DB2FCBE6-8D9D-48DC-ABB1-94D35F2976E7}" type="presParOf" srcId="{E04EF6B3-0025-4A3B-B99E-EE63219BCD54}" destId="{0F8BA7AF-4A90-433D-9BF6-9CEA0D3158F7}" srcOrd="2" destOrd="0" presId="urn:microsoft.com/office/officeart/2008/layout/VerticalCurvedList"/>
    <dgm:cxn modelId="{442C7843-9AEC-4EB9-8ADE-F32A3B565811}" type="presParOf" srcId="{0F8BA7AF-4A90-433D-9BF6-9CEA0D3158F7}" destId="{3618051E-AE0F-4AED-A668-8C1381EE4DED}" srcOrd="0" destOrd="0" presId="urn:microsoft.com/office/officeart/2008/layout/VerticalCurvedList"/>
    <dgm:cxn modelId="{3A5FFC8D-0EC3-452B-8841-ABACDA8A0A65}" type="presParOf" srcId="{E04EF6B3-0025-4A3B-B99E-EE63219BCD54}" destId="{4C6CBC3C-1179-4E90-8B96-F9A04A3E7793}" srcOrd="3" destOrd="0" presId="urn:microsoft.com/office/officeart/2008/layout/VerticalCurvedList"/>
    <dgm:cxn modelId="{885C6AD0-B1C1-46A4-85A0-9E546A8D20F1}" type="presParOf" srcId="{E04EF6B3-0025-4A3B-B99E-EE63219BCD54}" destId="{B7C4DE34-EF90-446E-87C1-BF4188C4E536}" srcOrd="4" destOrd="0" presId="urn:microsoft.com/office/officeart/2008/layout/VerticalCurvedList"/>
    <dgm:cxn modelId="{D62FCB39-0140-4FCB-9CB8-E317E3772A59}" type="presParOf" srcId="{B7C4DE34-EF90-446E-87C1-BF4188C4E536}" destId="{298B5F7B-71B4-441C-80B4-DB4ED04127CF}" srcOrd="0" destOrd="0" presId="urn:microsoft.com/office/officeart/2008/layout/VerticalCurvedList"/>
    <dgm:cxn modelId="{60E24F72-57CB-462B-9C58-9F504ED08489}" type="presParOf" srcId="{E04EF6B3-0025-4A3B-B99E-EE63219BCD54}" destId="{33FD22FE-8D6D-49F2-9772-C4F23CEB5DF7}" srcOrd="5" destOrd="0" presId="urn:microsoft.com/office/officeart/2008/layout/VerticalCurvedList"/>
    <dgm:cxn modelId="{3FF2EC1A-A7CB-47D2-A4BC-D72AF02FA374}" type="presParOf" srcId="{E04EF6B3-0025-4A3B-B99E-EE63219BCD54}" destId="{19915E8B-3B22-4364-89A6-14AB9BC3F775}" srcOrd="6" destOrd="0" presId="urn:microsoft.com/office/officeart/2008/layout/VerticalCurvedList"/>
    <dgm:cxn modelId="{AED03061-1D0A-4BD7-9DC1-AFBF29531686}" type="presParOf" srcId="{19915E8B-3B22-4364-89A6-14AB9BC3F775}" destId="{F2F29883-C22E-47C0-B90A-6D03B783E3B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BE106C-C1A3-41DE-8A67-1808F4E30315}" type="doc">
      <dgm:prSet loTypeId="urn:microsoft.com/office/officeart/2008/layout/VerticalCurved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BDF4D276-9CF0-47CA-8CEB-745502354419}">
      <dgm:prSet custT="1"/>
      <dgm:spPr>
        <a:solidFill>
          <a:srgbClr val="0070C0"/>
        </a:solidFill>
      </dgm:spPr>
      <dgm:t>
        <a:bodyPr/>
        <a:lstStyle/>
        <a:p>
          <a:pPr algn="l" rtl="0"/>
          <a:r>
            <a:rPr lang="es-CO" sz="1800" b="0" dirty="0" smtClean="0">
              <a:latin typeface="Arial" panose="020B0604020202020204" pitchFamily="34" charset="0"/>
              <a:cs typeface="Arial" panose="020B0604020202020204" pitchFamily="34" charset="0"/>
            </a:rPr>
            <a:t>   Evaluación de la implementación del programa Basura Cero en Bogotá</a:t>
          </a:r>
          <a:endParaRPr lang="es-MX" sz="1800" b="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690290-3B07-4F43-AF5A-640FE438314C}" type="parTrans" cxnId="{29D631CC-51AE-40B0-8C3B-FB27FE48444C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556D60-2541-4F22-BB86-2C49208D66C7}" type="sibTrans" cxnId="{29D631CC-51AE-40B0-8C3B-FB27FE48444C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6EC29A-F783-4F67-A560-6A873F366022}">
      <dgm:prSet custT="1"/>
      <dgm:spPr>
        <a:solidFill>
          <a:srgbClr val="0070C0"/>
        </a:solidFill>
      </dgm:spPr>
      <dgm:t>
        <a:bodyPr/>
        <a:lstStyle/>
        <a:p>
          <a:pPr algn="l" rtl="0"/>
          <a:r>
            <a:rPr lang="es-CO" sz="1800" b="0" dirty="0" smtClean="0">
              <a:latin typeface="Arial" panose="020B0604020202020204" pitchFamily="34" charset="0"/>
              <a:cs typeface="Arial" panose="020B0604020202020204" pitchFamily="34" charset="0"/>
            </a:rPr>
            <a:t>    Avances en el cumplimiento de la sentencia río Bogotá</a:t>
          </a:r>
          <a:endParaRPr lang="es-CO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17B010-D6EB-4887-B338-FD6C87216D9E}" type="sibTrans" cxnId="{B0505F18-F86B-42E6-B63A-D555B671D5FA}">
      <dgm:prSet/>
      <dgm:spPr/>
      <dgm:t>
        <a:bodyPr/>
        <a:lstStyle/>
        <a:p>
          <a:endParaRPr lang="es-CO" sz="1000">
            <a:ln>
              <a:solidFill>
                <a:schemeClr val="bg2">
                  <a:lumMod val="50000"/>
                </a:schemeClr>
              </a:solidFill>
            </a:ln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ECF470-2A92-47A3-A2EF-926968FCFDFF}" type="parTrans" cxnId="{B0505F18-F86B-42E6-B63A-D555B671D5FA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742419-8855-44F2-B914-22F55E8143A3}">
      <dgm:prSet custT="1"/>
      <dgm:spPr>
        <a:solidFill>
          <a:srgbClr val="609ED6"/>
        </a:solidFill>
      </dgm:spPr>
      <dgm:t>
        <a:bodyPr/>
        <a:lstStyle/>
        <a:p>
          <a:r>
            <a:rPr lang="es-CO" sz="1600" b="0" dirty="0" smtClean="0">
              <a:latin typeface="Arial" panose="020B0604020202020204" pitchFamily="34" charset="0"/>
              <a:cs typeface="Arial" panose="020B0604020202020204" pitchFamily="34" charset="0"/>
            </a:rPr>
            <a:t>       </a:t>
          </a:r>
          <a:r>
            <a:rPr lang="es-CO" sz="1800" b="0" dirty="0" smtClean="0">
              <a:latin typeface="Arial" panose="020B0604020202020204" pitchFamily="34" charset="0"/>
              <a:cs typeface="Arial" panose="020B0604020202020204" pitchFamily="34" charset="0"/>
            </a:rPr>
            <a:t>Comportamiento de la oferta de vivienda en el Distrito Capital </a:t>
          </a:r>
          <a:endParaRPr lang="es-CO" sz="1800" b="0" dirty="0"/>
        </a:p>
      </dgm:t>
    </dgm:pt>
    <dgm:pt modelId="{B2408AA1-9676-4387-8B64-56BDCEB97445}" type="parTrans" cxnId="{B0E508BC-63C2-4757-9EC8-B5B3FBCCA589}">
      <dgm:prSet/>
      <dgm:spPr/>
      <dgm:t>
        <a:bodyPr/>
        <a:lstStyle/>
        <a:p>
          <a:endParaRPr lang="es-CO"/>
        </a:p>
      </dgm:t>
    </dgm:pt>
    <dgm:pt modelId="{76F219C4-26E6-4024-BF8A-34CFAA492560}" type="sibTrans" cxnId="{B0E508BC-63C2-4757-9EC8-B5B3FBCCA589}">
      <dgm:prSet/>
      <dgm:spPr/>
      <dgm:t>
        <a:bodyPr/>
        <a:lstStyle/>
        <a:p>
          <a:endParaRPr lang="es-CO"/>
        </a:p>
      </dgm:t>
    </dgm:pt>
    <dgm:pt modelId="{1F4DC0A0-89F4-4467-85D5-A0DC361E0E91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CO" sz="1400" b="0" dirty="0" smtClean="0">
              <a:latin typeface="Arial" panose="020B0604020202020204" pitchFamily="34" charset="0"/>
              <a:cs typeface="Arial" panose="020B0604020202020204" pitchFamily="34" charset="0"/>
            </a:rPr>
            <a:t>      </a:t>
          </a:r>
          <a:r>
            <a:rPr lang="es-CO" sz="1800" b="0" dirty="0" smtClean="0">
              <a:latin typeface="Arial" panose="020B0604020202020204" pitchFamily="34" charset="0"/>
              <a:cs typeface="Arial" panose="020B0604020202020204" pitchFamily="34" charset="0"/>
            </a:rPr>
            <a:t>Proceso de chatarrización y modernización de la flota de TRANSMILENIO S.A., y su      </a:t>
          </a:r>
        </a:p>
        <a:p>
          <a:r>
            <a:rPr lang="es-CO" sz="1800" b="0" dirty="0" smtClean="0">
              <a:latin typeface="Arial" panose="020B0604020202020204" pitchFamily="34" charset="0"/>
              <a:cs typeface="Arial" panose="020B0604020202020204" pitchFamily="34" charset="0"/>
            </a:rPr>
            <a:t>      incidencia ambiental en el Distrito Capital</a:t>
          </a:r>
          <a:r>
            <a:rPr lang="es-CO" sz="1400" b="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s-CO" sz="1400" b="0" dirty="0"/>
        </a:p>
      </dgm:t>
    </dgm:pt>
    <dgm:pt modelId="{ECFB0BFF-CCCE-4597-BF17-EF552393D8B2}" type="parTrans" cxnId="{0214B91D-829E-4876-89A0-A35E2F05E2D9}">
      <dgm:prSet/>
      <dgm:spPr/>
      <dgm:t>
        <a:bodyPr/>
        <a:lstStyle/>
        <a:p>
          <a:endParaRPr lang="es-CO"/>
        </a:p>
      </dgm:t>
    </dgm:pt>
    <dgm:pt modelId="{87CEB7DA-88E1-43B5-B6C2-BCB3711FB853}" type="sibTrans" cxnId="{0214B91D-829E-4876-89A0-A35E2F05E2D9}">
      <dgm:prSet/>
      <dgm:spPr/>
      <dgm:t>
        <a:bodyPr/>
        <a:lstStyle/>
        <a:p>
          <a:endParaRPr lang="es-CO"/>
        </a:p>
      </dgm:t>
    </dgm:pt>
    <dgm:pt modelId="{D2C04ED1-12CB-42F3-BC73-3362A1E3ED18}">
      <dgm:prSet custT="1"/>
      <dgm:spPr>
        <a:solidFill>
          <a:srgbClr val="00B0F0"/>
        </a:solidFill>
      </dgm:spPr>
      <dgm:t>
        <a:bodyPr/>
        <a:lstStyle/>
        <a:p>
          <a:pPr algn="l" rtl="0"/>
          <a:r>
            <a:rPr lang="es-CO" sz="1600" b="0" dirty="0" smtClean="0">
              <a:latin typeface="Arial" panose="020B0604020202020204" pitchFamily="34" charset="0"/>
              <a:cs typeface="Arial" panose="020B0604020202020204" pitchFamily="34" charset="0"/>
            </a:rPr>
            <a:t>    Avances y retos del Plan Maestro para el Manejo Integral de Residuos Sólidos de Bogotá </a:t>
          </a:r>
          <a:endParaRPr lang="es-CO" sz="16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DCC8E1-7720-462E-9D08-D31B30666CC0}" type="sibTrans" cxnId="{CC971366-BCF1-43AE-904B-F843E1405457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A7A671-7EA2-44E9-8E52-6F0E875457A3}" type="parTrans" cxnId="{CC971366-BCF1-43AE-904B-F843E1405457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B8DAD3-D195-43B7-AD31-EDCCA6BF1071}" type="pres">
      <dgm:prSet presAssocID="{5BBE106C-C1A3-41DE-8A67-1808F4E3031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E04EF6B3-0025-4A3B-B99E-EE63219BCD54}" type="pres">
      <dgm:prSet presAssocID="{5BBE106C-C1A3-41DE-8A67-1808F4E30315}" presName="Name1" presStyleCnt="0"/>
      <dgm:spPr/>
      <dgm:t>
        <a:bodyPr/>
        <a:lstStyle/>
        <a:p>
          <a:endParaRPr lang="es-CO"/>
        </a:p>
      </dgm:t>
    </dgm:pt>
    <dgm:pt modelId="{0351FE8D-FC8C-4BA2-8B1C-3F2BB5FE405D}" type="pres">
      <dgm:prSet presAssocID="{5BBE106C-C1A3-41DE-8A67-1808F4E30315}" presName="cycle" presStyleCnt="0"/>
      <dgm:spPr/>
      <dgm:t>
        <a:bodyPr/>
        <a:lstStyle/>
        <a:p>
          <a:endParaRPr lang="es-CO"/>
        </a:p>
      </dgm:t>
    </dgm:pt>
    <dgm:pt modelId="{CCE39077-E6BE-414D-82A7-9615DBDAA546}" type="pres">
      <dgm:prSet presAssocID="{5BBE106C-C1A3-41DE-8A67-1808F4E30315}" presName="srcNode" presStyleLbl="node1" presStyleIdx="0" presStyleCnt="5"/>
      <dgm:spPr/>
      <dgm:t>
        <a:bodyPr/>
        <a:lstStyle/>
        <a:p>
          <a:endParaRPr lang="es-CO"/>
        </a:p>
      </dgm:t>
    </dgm:pt>
    <dgm:pt modelId="{45A73F8E-96DE-438F-BCC9-D5D9D831D407}" type="pres">
      <dgm:prSet presAssocID="{5BBE106C-C1A3-41DE-8A67-1808F4E30315}" presName="conn" presStyleLbl="parChTrans1D2" presStyleIdx="0" presStyleCnt="1"/>
      <dgm:spPr/>
      <dgm:t>
        <a:bodyPr/>
        <a:lstStyle/>
        <a:p>
          <a:endParaRPr lang="es-CO"/>
        </a:p>
      </dgm:t>
    </dgm:pt>
    <dgm:pt modelId="{F0F90EC5-EEBA-4C9E-A6DB-49490C545855}" type="pres">
      <dgm:prSet presAssocID="{5BBE106C-C1A3-41DE-8A67-1808F4E30315}" presName="extraNode" presStyleLbl="node1" presStyleIdx="0" presStyleCnt="5"/>
      <dgm:spPr/>
      <dgm:t>
        <a:bodyPr/>
        <a:lstStyle/>
        <a:p>
          <a:endParaRPr lang="es-CO"/>
        </a:p>
      </dgm:t>
    </dgm:pt>
    <dgm:pt modelId="{65E75EB5-3156-4587-BEB9-BE6727F44DC8}" type="pres">
      <dgm:prSet presAssocID="{5BBE106C-C1A3-41DE-8A67-1808F4E30315}" presName="dstNode" presStyleLbl="node1" presStyleIdx="0" presStyleCnt="5"/>
      <dgm:spPr/>
      <dgm:t>
        <a:bodyPr/>
        <a:lstStyle/>
        <a:p>
          <a:endParaRPr lang="es-CO"/>
        </a:p>
      </dgm:t>
    </dgm:pt>
    <dgm:pt modelId="{77304E93-7B46-4AE8-B93C-4D372D132D31}" type="pres">
      <dgm:prSet presAssocID="{BDF4D276-9CF0-47CA-8CEB-745502354419}" presName="text_1" presStyleLbl="node1" presStyleIdx="0" presStyleCnt="5" custScaleX="95801" custScaleY="102752" custLinFactNeighborX="-2953" custLinFactNeighborY="62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F8BA7AF-4A90-433D-9BF6-9CEA0D3158F7}" type="pres">
      <dgm:prSet presAssocID="{BDF4D276-9CF0-47CA-8CEB-745502354419}" presName="accent_1" presStyleCnt="0"/>
      <dgm:spPr/>
      <dgm:t>
        <a:bodyPr/>
        <a:lstStyle/>
        <a:p>
          <a:endParaRPr lang="es-CO"/>
        </a:p>
      </dgm:t>
    </dgm:pt>
    <dgm:pt modelId="{3618051E-AE0F-4AED-A668-8C1381EE4DED}" type="pres">
      <dgm:prSet presAssocID="{BDF4D276-9CF0-47CA-8CEB-745502354419}" presName="accentRepeatNode" presStyleLbl="solidFgAcc1" presStyleIdx="0" presStyleCnt="5"/>
      <dgm:spPr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s-CO"/>
        </a:p>
      </dgm:t>
    </dgm:pt>
    <dgm:pt modelId="{4C6CBC3C-1179-4E90-8B96-F9A04A3E7793}" type="pres">
      <dgm:prSet presAssocID="{D2C04ED1-12CB-42F3-BC73-3362A1E3ED18}" presName="text_2" presStyleLbl="node1" presStyleIdx="1" presStyleCnt="5" custScaleX="103267" custLinFactNeighborX="770" custLinFactNeighborY="-152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7C4DE34-EF90-446E-87C1-BF4188C4E536}" type="pres">
      <dgm:prSet presAssocID="{D2C04ED1-12CB-42F3-BC73-3362A1E3ED18}" presName="accent_2" presStyleCnt="0"/>
      <dgm:spPr/>
      <dgm:t>
        <a:bodyPr/>
        <a:lstStyle/>
        <a:p>
          <a:endParaRPr lang="es-CO"/>
        </a:p>
      </dgm:t>
    </dgm:pt>
    <dgm:pt modelId="{298B5F7B-71B4-441C-80B4-DB4ED04127CF}" type="pres">
      <dgm:prSet presAssocID="{D2C04ED1-12CB-42F3-BC73-3362A1E3ED18}" presName="accentRepeatNode" presStyleLbl="solidFgAcc1" presStyleIdx="1" presStyleCnt="5"/>
      <dgm:spPr/>
      <dgm:t>
        <a:bodyPr/>
        <a:lstStyle/>
        <a:p>
          <a:endParaRPr lang="es-CO"/>
        </a:p>
      </dgm:t>
    </dgm:pt>
    <dgm:pt modelId="{33FD22FE-8D6D-49F2-9772-C4F23CEB5DF7}" type="pres">
      <dgm:prSet presAssocID="{8C6EC29A-F783-4F67-A560-6A873F366022}" presName="text_3" presStyleLbl="node1" presStyleIdx="2" presStyleCnt="5" custScaleX="85936" custLinFactNeighborX="-6243" custLinFactNeighborY="449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9915E8B-3B22-4364-89A6-14AB9BC3F775}" type="pres">
      <dgm:prSet presAssocID="{8C6EC29A-F783-4F67-A560-6A873F366022}" presName="accent_3" presStyleCnt="0"/>
      <dgm:spPr/>
      <dgm:t>
        <a:bodyPr/>
        <a:lstStyle/>
        <a:p>
          <a:endParaRPr lang="es-CO"/>
        </a:p>
      </dgm:t>
    </dgm:pt>
    <dgm:pt modelId="{F2F29883-C22E-47C0-B90A-6D03B783E3BE}" type="pres">
      <dgm:prSet presAssocID="{8C6EC29A-F783-4F67-A560-6A873F366022}" presName="accentRepeatNode" presStyleLbl="solidFgAcc1" presStyleIdx="2" presStyleCnt="5"/>
      <dgm:spPr/>
      <dgm:t>
        <a:bodyPr/>
        <a:lstStyle/>
        <a:p>
          <a:endParaRPr lang="es-CO"/>
        </a:p>
      </dgm:t>
    </dgm:pt>
    <dgm:pt modelId="{10FC08A5-CE56-4A5E-8791-26E8D1E79AA2}" type="pres">
      <dgm:prSet presAssocID="{A9742419-8855-44F2-B914-22F55E8143A3}" presName="text_4" presStyleLbl="node1" presStyleIdx="3" presStyleCnt="5" custScaleX="10420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2442088-F27E-45E2-BE3A-668E2A7B791F}" type="pres">
      <dgm:prSet presAssocID="{A9742419-8855-44F2-B914-22F55E8143A3}" presName="accent_4" presStyleCnt="0"/>
      <dgm:spPr/>
      <dgm:t>
        <a:bodyPr/>
        <a:lstStyle/>
        <a:p>
          <a:endParaRPr lang="es-CO"/>
        </a:p>
      </dgm:t>
    </dgm:pt>
    <dgm:pt modelId="{BFBBFADB-F3A7-4355-A4D4-4CFFCDA2481C}" type="pres">
      <dgm:prSet presAssocID="{A9742419-8855-44F2-B914-22F55E8143A3}" presName="accentRepeatNode" presStyleLbl="solidFgAcc1" presStyleIdx="3" presStyleCnt="5"/>
      <dgm:spPr/>
      <dgm:t>
        <a:bodyPr/>
        <a:lstStyle/>
        <a:p>
          <a:endParaRPr lang="es-CO"/>
        </a:p>
      </dgm:t>
    </dgm:pt>
    <dgm:pt modelId="{8F7234EE-C3E9-4A71-8BBB-C1053F3160DD}" type="pres">
      <dgm:prSet presAssocID="{1F4DC0A0-89F4-4467-85D5-A0DC361E0E91}" presName="text_5" presStyleLbl="node1" presStyleIdx="4" presStyleCnt="5" custScaleX="94958" custScaleY="121093" custLinFactNeighborX="-3375" custLinFactNeighborY="329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828878B-269D-4E06-B243-3F2176CE0B44}" type="pres">
      <dgm:prSet presAssocID="{1F4DC0A0-89F4-4467-85D5-A0DC361E0E91}" presName="accent_5" presStyleCnt="0"/>
      <dgm:spPr/>
      <dgm:t>
        <a:bodyPr/>
        <a:lstStyle/>
        <a:p>
          <a:endParaRPr lang="es-CO"/>
        </a:p>
      </dgm:t>
    </dgm:pt>
    <dgm:pt modelId="{04ACFD85-BCDC-4BC7-8199-463CC4369FA7}" type="pres">
      <dgm:prSet presAssocID="{1F4DC0A0-89F4-4467-85D5-A0DC361E0E91}" presName="accentRepeatNode" presStyleLbl="solidFgAcc1" presStyleIdx="4" presStyleCnt="5"/>
      <dgm:spPr/>
      <dgm:t>
        <a:bodyPr/>
        <a:lstStyle/>
        <a:p>
          <a:endParaRPr lang="es-CO"/>
        </a:p>
      </dgm:t>
    </dgm:pt>
  </dgm:ptLst>
  <dgm:cxnLst>
    <dgm:cxn modelId="{0214B91D-829E-4876-89A0-A35E2F05E2D9}" srcId="{5BBE106C-C1A3-41DE-8A67-1808F4E30315}" destId="{1F4DC0A0-89F4-4467-85D5-A0DC361E0E91}" srcOrd="4" destOrd="0" parTransId="{ECFB0BFF-CCCE-4597-BF17-EF552393D8B2}" sibTransId="{87CEB7DA-88E1-43B5-B6C2-BCB3711FB853}"/>
    <dgm:cxn modelId="{4CD9E812-43D1-444F-8153-068F8B83177E}" type="presOf" srcId="{1F4DC0A0-89F4-4467-85D5-A0DC361E0E91}" destId="{8F7234EE-C3E9-4A71-8BBB-C1053F3160DD}" srcOrd="0" destOrd="0" presId="urn:microsoft.com/office/officeart/2008/layout/VerticalCurvedList"/>
    <dgm:cxn modelId="{B0E508BC-63C2-4757-9EC8-B5B3FBCCA589}" srcId="{5BBE106C-C1A3-41DE-8A67-1808F4E30315}" destId="{A9742419-8855-44F2-B914-22F55E8143A3}" srcOrd="3" destOrd="0" parTransId="{B2408AA1-9676-4387-8B64-56BDCEB97445}" sibTransId="{76F219C4-26E6-4024-BF8A-34CFAA492560}"/>
    <dgm:cxn modelId="{9F691978-EB6B-4BF5-84C1-E85684BBC67C}" type="presOf" srcId="{D2C04ED1-12CB-42F3-BC73-3362A1E3ED18}" destId="{4C6CBC3C-1179-4E90-8B96-F9A04A3E7793}" srcOrd="0" destOrd="0" presId="urn:microsoft.com/office/officeart/2008/layout/VerticalCurvedList"/>
    <dgm:cxn modelId="{CC971366-BCF1-43AE-904B-F843E1405457}" srcId="{5BBE106C-C1A3-41DE-8A67-1808F4E30315}" destId="{D2C04ED1-12CB-42F3-BC73-3362A1E3ED18}" srcOrd="1" destOrd="0" parTransId="{38A7A671-7EA2-44E9-8E52-6F0E875457A3}" sibTransId="{46DCC8E1-7720-462E-9D08-D31B30666CC0}"/>
    <dgm:cxn modelId="{FCD2242E-99EC-4792-A095-1FEC8D002432}" type="presOf" srcId="{5BBE106C-C1A3-41DE-8A67-1808F4E30315}" destId="{7BB8DAD3-D195-43B7-AD31-EDCCA6BF1071}" srcOrd="0" destOrd="0" presId="urn:microsoft.com/office/officeart/2008/layout/VerticalCurvedList"/>
    <dgm:cxn modelId="{D49A0503-1429-4E35-A912-B1058F4C4375}" type="presOf" srcId="{BDF4D276-9CF0-47CA-8CEB-745502354419}" destId="{77304E93-7B46-4AE8-B93C-4D372D132D31}" srcOrd="0" destOrd="0" presId="urn:microsoft.com/office/officeart/2008/layout/VerticalCurvedList"/>
    <dgm:cxn modelId="{AB231917-F506-461A-9E0F-A1AA646053C4}" type="presOf" srcId="{8C6EC29A-F783-4F67-A560-6A873F366022}" destId="{33FD22FE-8D6D-49F2-9772-C4F23CEB5DF7}" srcOrd="0" destOrd="0" presId="urn:microsoft.com/office/officeart/2008/layout/VerticalCurvedList"/>
    <dgm:cxn modelId="{29D631CC-51AE-40B0-8C3B-FB27FE48444C}" srcId="{5BBE106C-C1A3-41DE-8A67-1808F4E30315}" destId="{BDF4D276-9CF0-47CA-8CEB-745502354419}" srcOrd="0" destOrd="0" parTransId="{8E690290-3B07-4F43-AF5A-640FE438314C}" sibTransId="{D3556D60-2541-4F22-BB86-2C49208D66C7}"/>
    <dgm:cxn modelId="{B0505F18-F86B-42E6-B63A-D555B671D5FA}" srcId="{5BBE106C-C1A3-41DE-8A67-1808F4E30315}" destId="{8C6EC29A-F783-4F67-A560-6A873F366022}" srcOrd="2" destOrd="0" parTransId="{E3ECF470-2A92-47A3-A2EF-926968FCFDFF}" sibTransId="{7617B010-D6EB-4887-B338-FD6C87216D9E}"/>
    <dgm:cxn modelId="{5A031B8E-1436-4C9C-921E-BA5C2D2AF0BC}" type="presOf" srcId="{D3556D60-2541-4F22-BB86-2C49208D66C7}" destId="{45A73F8E-96DE-438F-BCC9-D5D9D831D407}" srcOrd="0" destOrd="0" presId="urn:microsoft.com/office/officeart/2008/layout/VerticalCurvedList"/>
    <dgm:cxn modelId="{56E9AEAE-CCF3-4770-B4A3-DB8E5919C95B}" type="presOf" srcId="{A9742419-8855-44F2-B914-22F55E8143A3}" destId="{10FC08A5-CE56-4A5E-8791-26E8D1E79AA2}" srcOrd="0" destOrd="0" presId="urn:microsoft.com/office/officeart/2008/layout/VerticalCurvedList"/>
    <dgm:cxn modelId="{AC198A20-2F6E-4188-AAF5-80CA4C6949B0}" type="presParOf" srcId="{7BB8DAD3-D195-43B7-AD31-EDCCA6BF1071}" destId="{E04EF6B3-0025-4A3B-B99E-EE63219BCD54}" srcOrd="0" destOrd="0" presId="urn:microsoft.com/office/officeart/2008/layout/VerticalCurvedList"/>
    <dgm:cxn modelId="{276FDDED-BC9C-4D43-BD3C-D1E0436C940B}" type="presParOf" srcId="{E04EF6B3-0025-4A3B-B99E-EE63219BCD54}" destId="{0351FE8D-FC8C-4BA2-8B1C-3F2BB5FE405D}" srcOrd="0" destOrd="0" presId="urn:microsoft.com/office/officeart/2008/layout/VerticalCurvedList"/>
    <dgm:cxn modelId="{09B357A0-C342-4D8B-B37D-2BE5C9091113}" type="presParOf" srcId="{0351FE8D-FC8C-4BA2-8B1C-3F2BB5FE405D}" destId="{CCE39077-E6BE-414D-82A7-9615DBDAA546}" srcOrd="0" destOrd="0" presId="urn:microsoft.com/office/officeart/2008/layout/VerticalCurvedList"/>
    <dgm:cxn modelId="{F2DE5BD6-836B-46C2-B1EE-B8C036561E20}" type="presParOf" srcId="{0351FE8D-FC8C-4BA2-8B1C-3F2BB5FE405D}" destId="{45A73F8E-96DE-438F-BCC9-D5D9D831D407}" srcOrd="1" destOrd="0" presId="urn:microsoft.com/office/officeart/2008/layout/VerticalCurvedList"/>
    <dgm:cxn modelId="{8A432A3B-9D37-4898-B08D-624FBA0F698B}" type="presParOf" srcId="{0351FE8D-FC8C-4BA2-8B1C-3F2BB5FE405D}" destId="{F0F90EC5-EEBA-4C9E-A6DB-49490C545855}" srcOrd="2" destOrd="0" presId="urn:microsoft.com/office/officeart/2008/layout/VerticalCurvedList"/>
    <dgm:cxn modelId="{07376649-7E9D-48CC-A564-D8AAB85CD275}" type="presParOf" srcId="{0351FE8D-FC8C-4BA2-8B1C-3F2BB5FE405D}" destId="{65E75EB5-3156-4587-BEB9-BE6727F44DC8}" srcOrd="3" destOrd="0" presId="urn:microsoft.com/office/officeart/2008/layout/VerticalCurvedList"/>
    <dgm:cxn modelId="{567FE8E4-FA11-496B-ABF5-FB255B9ADD0E}" type="presParOf" srcId="{E04EF6B3-0025-4A3B-B99E-EE63219BCD54}" destId="{77304E93-7B46-4AE8-B93C-4D372D132D31}" srcOrd="1" destOrd="0" presId="urn:microsoft.com/office/officeart/2008/layout/VerticalCurvedList"/>
    <dgm:cxn modelId="{5AB52958-C367-4544-BEAC-9C17110C0FD9}" type="presParOf" srcId="{E04EF6B3-0025-4A3B-B99E-EE63219BCD54}" destId="{0F8BA7AF-4A90-433D-9BF6-9CEA0D3158F7}" srcOrd="2" destOrd="0" presId="urn:microsoft.com/office/officeart/2008/layout/VerticalCurvedList"/>
    <dgm:cxn modelId="{7778A3B3-DED1-489B-B9D3-BC6FDD9F3C9A}" type="presParOf" srcId="{0F8BA7AF-4A90-433D-9BF6-9CEA0D3158F7}" destId="{3618051E-AE0F-4AED-A668-8C1381EE4DED}" srcOrd="0" destOrd="0" presId="urn:microsoft.com/office/officeart/2008/layout/VerticalCurvedList"/>
    <dgm:cxn modelId="{74D6C928-27C5-43F2-B736-126EFFA89B04}" type="presParOf" srcId="{E04EF6B3-0025-4A3B-B99E-EE63219BCD54}" destId="{4C6CBC3C-1179-4E90-8B96-F9A04A3E7793}" srcOrd="3" destOrd="0" presId="urn:microsoft.com/office/officeart/2008/layout/VerticalCurvedList"/>
    <dgm:cxn modelId="{22B1D4BF-3DC7-4EAF-A4B2-9ABFBEAAA0DE}" type="presParOf" srcId="{E04EF6B3-0025-4A3B-B99E-EE63219BCD54}" destId="{B7C4DE34-EF90-446E-87C1-BF4188C4E536}" srcOrd="4" destOrd="0" presId="urn:microsoft.com/office/officeart/2008/layout/VerticalCurvedList"/>
    <dgm:cxn modelId="{1D3EA90E-F6D6-4642-8DEF-DD54BCE42A2F}" type="presParOf" srcId="{B7C4DE34-EF90-446E-87C1-BF4188C4E536}" destId="{298B5F7B-71B4-441C-80B4-DB4ED04127CF}" srcOrd="0" destOrd="0" presId="urn:microsoft.com/office/officeart/2008/layout/VerticalCurvedList"/>
    <dgm:cxn modelId="{75182C1F-2AFA-4083-888A-179DDECDCE51}" type="presParOf" srcId="{E04EF6B3-0025-4A3B-B99E-EE63219BCD54}" destId="{33FD22FE-8D6D-49F2-9772-C4F23CEB5DF7}" srcOrd="5" destOrd="0" presId="urn:microsoft.com/office/officeart/2008/layout/VerticalCurvedList"/>
    <dgm:cxn modelId="{7ACB9A91-4640-4422-91D1-9F26FD926E3E}" type="presParOf" srcId="{E04EF6B3-0025-4A3B-B99E-EE63219BCD54}" destId="{19915E8B-3B22-4364-89A6-14AB9BC3F775}" srcOrd="6" destOrd="0" presId="urn:microsoft.com/office/officeart/2008/layout/VerticalCurvedList"/>
    <dgm:cxn modelId="{901E7832-2E1C-4FC6-9129-F2698DD53BCA}" type="presParOf" srcId="{19915E8B-3B22-4364-89A6-14AB9BC3F775}" destId="{F2F29883-C22E-47C0-B90A-6D03B783E3BE}" srcOrd="0" destOrd="0" presId="urn:microsoft.com/office/officeart/2008/layout/VerticalCurvedList"/>
    <dgm:cxn modelId="{8C7A7B5C-11CC-42E2-8146-64B504DE1BA0}" type="presParOf" srcId="{E04EF6B3-0025-4A3B-B99E-EE63219BCD54}" destId="{10FC08A5-CE56-4A5E-8791-26E8D1E79AA2}" srcOrd="7" destOrd="0" presId="urn:microsoft.com/office/officeart/2008/layout/VerticalCurvedList"/>
    <dgm:cxn modelId="{3AFB7913-E6CB-449B-A750-E64EE19AA999}" type="presParOf" srcId="{E04EF6B3-0025-4A3B-B99E-EE63219BCD54}" destId="{92442088-F27E-45E2-BE3A-668E2A7B791F}" srcOrd="8" destOrd="0" presId="urn:microsoft.com/office/officeart/2008/layout/VerticalCurvedList"/>
    <dgm:cxn modelId="{71B80FE7-AF29-4010-B0A8-29C8734B85C6}" type="presParOf" srcId="{92442088-F27E-45E2-BE3A-668E2A7B791F}" destId="{BFBBFADB-F3A7-4355-A4D4-4CFFCDA2481C}" srcOrd="0" destOrd="0" presId="urn:microsoft.com/office/officeart/2008/layout/VerticalCurvedList"/>
    <dgm:cxn modelId="{837AEC48-080C-4EEB-8D29-E9515B8502B1}" type="presParOf" srcId="{E04EF6B3-0025-4A3B-B99E-EE63219BCD54}" destId="{8F7234EE-C3E9-4A71-8BBB-C1053F3160DD}" srcOrd="9" destOrd="0" presId="urn:microsoft.com/office/officeart/2008/layout/VerticalCurvedList"/>
    <dgm:cxn modelId="{A992B8FD-8313-4D37-8F98-7676212F3007}" type="presParOf" srcId="{E04EF6B3-0025-4A3B-B99E-EE63219BCD54}" destId="{1828878B-269D-4E06-B243-3F2176CE0B44}" srcOrd="10" destOrd="0" presId="urn:microsoft.com/office/officeart/2008/layout/VerticalCurvedList"/>
    <dgm:cxn modelId="{7A162E3E-5683-43A0-95D8-845780634D3C}" type="presParOf" srcId="{1828878B-269D-4E06-B243-3F2176CE0B44}" destId="{04ACFD85-BCDC-4BC7-8199-463CC4369FA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BE106C-C1A3-41DE-8A67-1808F4E30315}" type="doc">
      <dgm:prSet loTypeId="urn:microsoft.com/office/officeart/2008/layout/VerticalCurved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BDF4D276-9CF0-47CA-8CEB-745502354419}">
      <dgm:prSet custT="1"/>
      <dgm:spPr>
        <a:solidFill>
          <a:srgbClr val="0070C0"/>
        </a:solidFill>
      </dgm:spPr>
      <dgm:t>
        <a:bodyPr/>
        <a:lstStyle/>
        <a:p>
          <a:pPr algn="l" rtl="0"/>
          <a:r>
            <a:rPr lang="es-CO" sz="1800" b="0" dirty="0" smtClean="0"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 Maestro de Movilidad - Sistema Integrado de Transporte Público</a:t>
          </a:r>
          <a:endParaRPr lang="es-MX" sz="1800" b="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690290-3B07-4F43-AF5A-640FE438314C}" type="parTrans" cxnId="{29D631CC-51AE-40B0-8C3B-FB27FE48444C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556D60-2541-4F22-BB86-2C49208D66C7}" type="sibTrans" cxnId="{29D631CC-51AE-40B0-8C3B-FB27FE48444C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6EC29A-F783-4F67-A560-6A873F366022}">
      <dgm:prSet custT="1"/>
      <dgm:spPr>
        <a:solidFill>
          <a:srgbClr val="0070C0"/>
        </a:solidFill>
      </dgm:spPr>
      <dgm:t>
        <a:bodyPr/>
        <a:lstStyle/>
        <a:p>
          <a:pPr algn="l" rtl="0"/>
          <a:r>
            <a:rPr lang="es-CO" sz="1800" b="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Evaluación al Plan Maestro de Movilidad (PMM)</a:t>
          </a:r>
          <a:endParaRPr lang="es-CO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17B010-D6EB-4887-B338-FD6C87216D9E}" type="sibTrans" cxnId="{B0505F18-F86B-42E6-B63A-D555B671D5FA}">
      <dgm:prSet/>
      <dgm:spPr/>
      <dgm:t>
        <a:bodyPr/>
        <a:lstStyle/>
        <a:p>
          <a:endParaRPr lang="es-CO" sz="1000">
            <a:ln>
              <a:solidFill>
                <a:schemeClr val="bg2">
                  <a:lumMod val="50000"/>
                </a:schemeClr>
              </a:solidFill>
            </a:ln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ECF470-2A92-47A3-A2EF-926968FCFDFF}" type="parTrans" cxnId="{B0505F18-F86B-42E6-B63A-D555B671D5FA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742419-8855-44F2-B914-22F55E8143A3}">
      <dgm:prSet custT="1"/>
      <dgm:spPr>
        <a:solidFill>
          <a:srgbClr val="609ED6"/>
        </a:solidFill>
      </dgm:spPr>
      <dgm:t>
        <a:bodyPr/>
        <a:lstStyle/>
        <a:p>
          <a:r>
            <a:rPr lang="es-CO" sz="1600" b="0" dirty="0" smtClean="0">
              <a:latin typeface="Arial" panose="020B0604020202020204" pitchFamily="34" charset="0"/>
              <a:cs typeface="Arial" panose="020B0604020202020204" pitchFamily="34" charset="0"/>
            </a:rPr>
            <a:t>       </a:t>
          </a:r>
          <a:r>
            <a:rPr lang="es-CO" sz="16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Seguimiento y evaluación a la inversión del Plan Maestro de Movilidad, en el marco  </a:t>
          </a:r>
        </a:p>
        <a:p>
          <a:r>
            <a:rPr lang="es-CO" sz="16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     del Plan de Desarrollo “Bogotá Mejor para Todos</a:t>
          </a:r>
          <a:endParaRPr lang="es-CO" sz="1600" b="0" dirty="0"/>
        </a:p>
      </dgm:t>
    </dgm:pt>
    <dgm:pt modelId="{B2408AA1-9676-4387-8B64-56BDCEB97445}" type="parTrans" cxnId="{B0E508BC-63C2-4757-9EC8-B5B3FBCCA589}">
      <dgm:prSet/>
      <dgm:spPr/>
      <dgm:t>
        <a:bodyPr/>
        <a:lstStyle/>
        <a:p>
          <a:endParaRPr lang="es-CO"/>
        </a:p>
      </dgm:t>
    </dgm:pt>
    <dgm:pt modelId="{76F219C4-26E6-4024-BF8A-34CFAA492560}" type="sibTrans" cxnId="{B0E508BC-63C2-4757-9EC8-B5B3FBCCA589}">
      <dgm:prSet/>
      <dgm:spPr/>
      <dgm:t>
        <a:bodyPr/>
        <a:lstStyle/>
        <a:p>
          <a:endParaRPr lang="es-CO"/>
        </a:p>
      </dgm:t>
    </dgm:pt>
    <dgm:pt modelId="{D2C04ED1-12CB-42F3-BC73-3362A1E3ED18}">
      <dgm:prSet custT="1"/>
      <dgm:spPr>
        <a:solidFill>
          <a:srgbClr val="00B0F0"/>
        </a:solidFill>
      </dgm:spPr>
      <dgm:t>
        <a:bodyPr/>
        <a:lstStyle/>
        <a:p>
          <a:pPr algn="l" rtl="0"/>
          <a:r>
            <a:rPr lang="es-CO" sz="1600" b="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El sistema de asociación público-privado como instrumento de </a:t>
          </a:r>
        </a:p>
        <a:p>
          <a:pPr algn="l" rtl="0"/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  gerencia pública para la inversión y el desarrollo regional</a:t>
          </a:r>
          <a:endParaRPr lang="es-CO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DCC8E1-7720-462E-9D08-D31B30666CC0}" type="sibTrans" cxnId="{CC971366-BCF1-43AE-904B-F843E1405457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A7A671-7EA2-44E9-8E52-6F0E875457A3}" type="parTrans" cxnId="{CC971366-BCF1-43AE-904B-F843E1405457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4DC0A0-89F4-4467-85D5-A0DC361E0E91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CO" sz="1400" b="0" dirty="0" smtClean="0">
              <a:latin typeface="Arial" panose="020B0604020202020204" pitchFamily="34" charset="0"/>
              <a:cs typeface="Arial" panose="020B0604020202020204" pitchFamily="34" charset="0"/>
            </a:rPr>
            <a:t>      </a:t>
          </a:r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Primera línea del Metro para Bogotá (PLMB). Efectos en las finanzas del D.C.</a:t>
          </a:r>
        </a:p>
      </dgm:t>
    </dgm:pt>
    <dgm:pt modelId="{87CEB7DA-88E1-43B5-B6C2-BCB3711FB853}" type="sibTrans" cxnId="{0214B91D-829E-4876-89A0-A35E2F05E2D9}">
      <dgm:prSet/>
      <dgm:spPr/>
      <dgm:t>
        <a:bodyPr/>
        <a:lstStyle/>
        <a:p>
          <a:endParaRPr lang="es-CO"/>
        </a:p>
      </dgm:t>
    </dgm:pt>
    <dgm:pt modelId="{ECFB0BFF-CCCE-4597-BF17-EF552393D8B2}" type="parTrans" cxnId="{0214B91D-829E-4876-89A0-A35E2F05E2D9}">
      <dgm:prSet/>
      <dgm:spPr/>
      <dgm:t>
        <a:bodyPr/>
        <a:lstStyle/>
        <a:p>
          <a:endParaRPr lang="es-CO"/>
        </a:p>
      </dgm:t>
    </dgm:pt>
    <dgm:pt modelId="{7BB8DAD3-D195-43B7-AD31-EDCCA6BF1071}" type="pres">
      <dgm:prSet presAssocID="{5BBE106C-C1A3-41DE-8A67-1808F4E3031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E04EF6B3-0025-4A3B-B99E-EE63219BCD54}" type="pres">
      <dgm:prSet presAssocID="{5BBE106C-C1A3-41DE-8A67-1808F4E30315}" presName="Name1" presStyleCnt="0"/>
      <dgm:spPr/>
      <dgm:t>
        <a:bodyPr/>
        <a:lstStyle/>
        <a:p>
          <a:endParaRPr lang="es-CO"/>
        </a:p>
      </dgm:t>
    </dgm:pt>
    <dgm:pt modelId="{0351FE8D-FC8C-4BA2-8B1C-3F2BB5FE405D}" type="pres">
      <dgm:prSet presAssocID="{5BBE106C-C1A3-41DE-8A67-1808F4E30315}" presName="cycle" presStyleCnt="0"/>
      <dgm:spPr/>
      <dgm:t>
        <a:bodyPr/>
        <a:lstStyle/>
        <a:p>
          <a:endParaRPr lang="es-CO"/>
        </a:p>
      </dgm:t>
    </dgm:pt>
    <dgm:pt modelId="{CCE39077-E6BE-414D-82A7-9615DBDAA546}" type="pres">
      <dgm:prSet presAssocID="{5BBE106C-C1A3-41DE-8A67-1808F4E30315}" presName="srcNode" presStyleLbl="node1" presStyleIdx="0" presStyleCnt="5"/>
      <dgm:spPr/>
      <dgm:t>
        <a:bodyPr/>
        <a:lstStyle/>
        <a:p>
          <a:endParaRPr lang="es-CO"/>
        </a:p>
      </dgm:t>
    </dgm:pt>
    <dgm:pt modelId="{45A73F8E-96DE-438F-BCC9-D5D9D831D407}" type="pres">
      <dgm:prSet presAssocID="{5BBE106C-C1A3-41DE-8A67-1808F4E30315}" presName="conn" presStyleLbl="parChTrans1D2" presStyleIdx="0" presStyleCnt="1"/>
      <dgm:spPr/>
      <dgm:t>
        <a:bodyPr/>
        <a:lstStyle/>
        <a:p>
          <a:endParaRPr lang="es-CO"/>
        </a:p>
      </dgm:t>
    </dgm:pt>
    <dgm:pt modelId="{F0F90EC5-EEBA-4C9E-A6DB-49490C545855}" type="pres">
      <dgm:prSet presAssocID="{5BBE106C-C1A3-41DE-8A67-1808F4E30315}" presName="extraNode" presStyleLbl="node1" presStyleIdx="0" presStyleCnt="5"/>
      <dgm:spPr/>
      <dgm:t>
        <a:bodyPr/>
        <a:lstStyle/>
        <a:p>
          <a:endParaRPr lang="es-CO"/>
        </a:p>
      </dgm:t>
    </dgm:pt>
    <dgm:pt modelId="{65E75EB5-3156-4587-BEB9-BE6727F44DC8}" type="pres">
      <dgm:prSet presAssocID="{5BBE106C-C1A3-41DE-8A67-1808F4E30315}" presName="dstNode" presStyleLbl="node1" presStyleIdx="0" presStyleCnt="5"/>
      <dgm:spPr/>
      <dgm:t>
        <a:bodyPr/>
        <a:lstStyle/>
        <a:p>
          <a:endParaRPr lang="es-CO"/>
        </a:p>
      </dgm:t>
    </dgm:pt>
    <dgm:pt modelId="{77304E93-7B46-4AE8-B93C-4D372D132D31}" type="pres">
      <dgm:prSet presAssocID="{BDF4D276-9CF0-47CA-8CEB-745502354419}" presName="text_1" presStyleLbl="node1" presStyleIdx="0" presStyleCnt="5" custScaleX="86843" custScaleY="102752" custLinFactNeighborX="-2953" custLinFactNeighborY="62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F8BA7AF-4A90-433D-9BF6-9CEA0D3158F7}" type="pres">
      <dgm:prSet presAssocID="{BDF4D276-9CF0-47CA-8CEB-745502354419}" presName="accent_1" presStyleCnt="0"/>
      <dgm:spPr/>
      <dgm:t>
        <a:bodyPr/>
        <a:lstStyle/>
        <a:p>
          <a:endParaRPr lang="es-CO"/>
        </a:p>
      </dgm:t>
    </dgm:pt>
    <dgm:pt modelId="{3618051E-AE0F-4AED-A668-8C1381EE4DED}" type="pres">
      <dgm:prSet presAssocID="{BDF4D276-9CF0-47CA-8CEB-745502354419}" presName="accentRepeatNode" presStyleLbl="solidFgAcc1" presStyleIdx="0" presStyleCnt="5"/>
      <dgm:spPr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s-CO"/>
        </a:p>
      </dgm:t>
    </dgm:pt>
    <dgm:pt modelId="{4C6CBC3C-1179-4E90-8B96-F9A04A3E7793}" type="pres">
      <dgm:prSet presAssocID="{D2C04ED1-12CB-42F3-BC73-3362A1E3ED18}" presName="text_2" presStyleLbl="node1" presStyleIdx="1" presStyleCnt="5" custScaleX="103267" custScaleY="125260" custLinFactNeighborX="770" custLinFactNeighborY="-152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7C4DE34-EF90-446E-87C1-BF4188C4E536}" type="pres">
      <dgm:prSet presAssocID="{D2C04ED1-12CB-42F3-BC73-3362A1E3ED18}" presName="accent_2" presStyleCnt="0"/>
      <dgm:spPr/>
      <dgm:t>
        <a:bodyPr/>
        <a:lstStyle/>
        <a:p>
          <a:endParaRPr lang="es-CO"/>
        </a:p>
      </dgm:t>
    </dgm:pt>
    <dgm:pt modelId="{298B5F7B-71B4-441C-80B4-DB4ED04127CF}" type="pres">
      <dgm:prSet presAssocID="{D2C04ED1-12CB-42F3-BC73-3362A1E3ED18}" presName="accentRepeatNode" presStyleLbl="solidFgAcc1" presStyleIdx="1" presStyleCnt="5"/>
      <dgm:spPr/>
      <dgm:t>
        <a:bodyPr/>
        <a:lstStyle/>
        <a:p>
          <a:endParaRPr lang="es-CO"/>
        </a:p>
      </dgm:t>
    </dgm:pt>
    <dgm:pt modelId="{33FD22FE-8D6D-49F2-9772-C4F23CEB5DF7}" type="pres">
      <dgm:prSet presAssocID="{8C6EC29A-F783-4F67-A560-6A873F366022}" presName="text_3" presStyleLbl="node1" presStyleIdx="2" presStyleCnt="5" custScaleX="85936" custLinFactNeighborX="-6243" custLinFactNeighborY="449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9915E8B-3B22-4364-89A6-14AB9BC3F775}" type="pres">
      <dgm:prSet presAssocID="{8C6EC29A-F783-4F67-A560-6A873F366022}" presName="accent_3" presStyleCnt="0"/>
      <dgm:spPr/>
      <dgm:t>
        <a:bodyPr/>
        <a:lstStyle/>
        <a:p>
          <a:endParaRPr lang="es-CO"/>
        </a:p>
      </dgm:t>
    </dgm:pt>
    <dgm:pt modelId="{F2F29883-C22E-47C0-B90A-6D03B783E3BE}" type="pres">
      <dgm:prSet presAssocID="{8C6EC29A-F783-4F67-A560-6A873F366022}" presName="accentRepeatNode" presStyleLbl="solidFgAcc1" presStyleIdx="2" presStyleCnt="5"/>
      <dgm:spPr/>
      <dgm:t>
        <a:bodyPr/>
        <a:lstStyle/>
        <a:p>
          <a:endParaRPr lang="es-CO"/>
        </a:p>
      </dgm:t>
    </dgm:pt>
    <dgm:pt modelId="{10FC08A5-CE56-4A5E-8791-26E8D1E79AA2}" type="pres">
      <dgm:prSet presAssocID="{A9742419-8855-44F2-B914-22F55E8143A3}" presName="text_4" presStyleLbl="node1" presStyleIdx="3" presStyleCnt="5" custScaleX="104209" custScaleY="12779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2442088-F27E-45E2-BE3A-668E2A7B791F}" type="pres">
      <dgm:prSet presAssocID="{A9742419-8855-44F2-B914-22F55E8143A3}" presName="accent_4" presStyleCnt="0"/>
      <dgm:spPr/>
      <dgm:t>
        <a:bodyPr/>
        <a:lstStyle/>
        <a:p>
          <a:endParaRPr lang="es-CO"/>
        </a:p>
      </dgm:t>
    </dgm:pt>
    <dgm:pt modelId="{BFBBFADB-F3A7-4355-A4D4-4CFFCDA2481C}" type="pres">
      <dgm:prSet presAssocID="{A9742419-8855-44F2-B914-22F55E8143A3}" presName="accentRepeatNode" presStyleLbl="solidFgAcc1" presStyleIdx="3" presStyleCnt="5"/>
      <dgm:spPr/>
      <dgm:t>
        <a:bodyPr/>
        <a:lstStyle/>
        <a:p>
          <a:endParaRPr lang="es-CO"/>
        </a:p>
      </dgm:t>
    </dgm:pt>
    <dgm:pt modelId="{8F7234EE-C3E9-4A71-8BBB-C1053F3160DD}" type="pres">
      <dgm:prSet presAssocID="{1F4DC0A0-89F4-4467-85D5-A0DC361E0E91}" presName="text_5" presStyleLbl="node1" presStyleIdx="4" presStyleCnt="5" custScaleX="94958" custLinFactNeighborX="-3375" custLinFactNeighborY="329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828878B-269D-4E06-B243-3F2176CE0B44}" type="pres">
      <dgm:prSet presAssocID="{1F4DC0A0-89F4-4467-85D5-A0DC361E0E91}" presName="accent_5" presStyleCnt="0"/>
      <dgm:spPr/>
      <dgm:t>
        <a:bodyPr/>
        <a:lstStyle/>
        <a:p>
          <a:endParaRPr lang="es-CO"/>
        </a:p>
      </dgm:t>
    </dgm:pt>
    <dgm:pt modelId="{04ACFD85-BCDC-4BC7-8199-463CC4369FA7}" type="pres">
      <dgm:prSet presAssocID="{1F4DC0A0-89F4-4467-85D5-A0DC361E0E91}" presName="accentRepeatNode" presStyleLbl="solidFgAcc1" presStyleIdx="4" presStyleCnt="5"/>
      <dgm:spPr/>
      <dgm:t>
        <a:bodyPr/>
        <a:lstStyle/>
        <a:p>
          <a:endParaRPr lang="es-CO"/>
        </a:p>
      </dgm:t>
    </dgm:pt>
  </dgm:ptLst>
  <dgm:cxnLst>
    <dgm:cxn modelId="{D06FD333-1234-4A16-98EA-2E9CEB496EEF}" type="presOf" srcId="{1F4DC0A0-89F4-4467-85D5-A0DC361E0E91}" destId="{8F7234EE-C3E9-4A71-8BBB-C1053F3160DD}" srcOrd="0" destOrd="0" presId="urn:microsoft.com/office/officeart/2008/layout/VerticalCurvedList"/>
    <dgm:cxn modelId="{9BC8FA00-80E6-428D-993B-812A9C3B1A3D}" type="presOf" srcId="{BDF4D276-9CF0-47CA-8CEB-745502354419}" destId="{77304E93-7B46-4AE8-B93C-4D372D132D31}" srcOrd="0" destOrd="0" presId="urn:microsoft.com/office/officeart/2008/layout/VerticalCurvedList"/>
    <dgm:cxn modelId="{D0443A3A-52FB-4034-B955-0957CD15D9D5}" type="presOf" srcId="{8C6EC29A-F783-4F67-A560-6A873F366022}" destId="{33FD22FE-8D6D-49F2-9772-C4F23CEB5DF7}" srcOrd="0" destOrd="0" presId="urn:microsoft.com/office/officeart/2008/layout/VerticalCurvedList"/>
    <dgm:cxn modelId="{236C3FD0-2088-4B41-8A19-3199A88956FC}" type="presOf" srcId="{D2C04ED1-12CB-42F3-BC73-3362A1E3ED18}" destId="{4C6CBC3C-1179-4E90-8B96-F9A04A3E7793}" srcOrd="0" destOrd="0" presId="urn:microsoft.com/office/officeart/2008/layout/VerticalCurvedList"/>
    <dgm:cxn modelId="{B0E508BC-63C2-4757-9EC8-B5B3FBCCA589}" srcId="{5BBE106C-C1A3-41DE-8A67-1808F4E30315}" destId="{A9742419-8855-44F2-B914-22F55E8143A3}" srcOrd="3" destOrd="0" parTransId="{B2408AA1-9676-4387-8B64-56BDCEB97445}" sibTransId="{76F219C4-26E6-4024-BF8A-34CFAA492560}"/>
    <dgm:cxn modelId="{0214B91D-829E-4876-89A0-A35E2F05E2D9}" srcId="{5BBE106C-C1A3-41DE-8A67-1808F4E30315}" destId="{1F4DC0A0-89F4-4467-85D5-A0DC361E0E91}" srcOrd="4" destOrd="0" parTransId="{ECFB0BFF-CCCE-4597-BF17-EF552393D8B2}" sibTransId="{87CEB7DA-88E1-43B5-B6C2-BCB3711FB853}"/>
    <dgm:cxn modelId="{CC971366-BCF1-43AE-904B-F843E1405457}" srcId="{5BBE106C-C1A3-41DE-8A67-1808F4E30315}" destId="{D2C04ED1-12CB-42F3-BC73-3362A1E3ED18}" srcOrd="1" destOrd="0" parTransId="{38A7A671-7EA2-44E9-8E52-6F0E875457A3}" sibTransId="{46DCC8E1-7720-462E-9D08-D31B30666CC0}"/>
    <dgm:cxn modelId="{94C5475F-38BB-4669-8C09-098B1A4DA565}" type="presOf" srcId="{5BBE106C-C1A3-41DE-8A67-1808F4E30315}" destId="{7BB8DAD3-D195-43B7-AD31-EDCCA6BF1071}" srcOrd="0" destOrd="0" presId="urn:microsoft.com/office/officeart/2008/layout/VerticalCurvedList"/>
    <dgm:cxn modelId="{29D631CC-51AE-40B0-8C3B-FB27FE48444C}" srcId="{5BBE106C-C1A3-41DE-8A67-1808F4E30315}" destId="{BDF4D276-9CF0-47CA-8CEB-745502354419}" srcOrd="0" destOrd="0" parTransId="{8E690290-3B07-4F43-AF5A-640FE438314C}" sibTransId="{D3556D60-2541-4F22-BB86-2C49208D66C7}"/>
    <dgm:cxn modelId="{192E975D-A310-4A99-A4D9-9ADFACCC2D4E}" type="presOf" srcId="{D3556D60-2541-4F22-BB86-2C49208D66C7}" destId="{45A73F8E-96DE-438F-BCC9-D5D9D831D407}" srcOrd="0" destOrd="0" presId="urn:microsoft.com/office/officeart/2008/layout/VerticalCurvedList"/>
    <dgm:cxn modelId="{B0505F18-F86B-42E6-B63A-D555B671D5FA}" srcId="{5BBE106C-C1A3-41DE-8A67-1808F4E30315}" destId="{8C6EC29A-F783-4F67-A560-6A873F366022}" srcOrd="2" destOrd="0" parTransId="{E3ECF470-2A92-47A3-A2EF-926968FCFDFF}" sibTransId="{7617B010-D6EB-4887-B338-FD6C87216D9E}"/>
    <dgm:cxn modelId="{598B191F-23AB-469A-BCA2-0CBD620F18D9}" type="presOf" srcId="{A9742419-8855-44F2-B914-22F55E8143A3}" destId="{10FC08A5-CE56-4A5E-8791-26E8D1E79AA2}" srcOrd="0" destOrd="0" presId="urn:microsoft.com/office/officeart/2008/layout/VerticalCurvedList"/>
    <dgm:cxn modelId="{4A7DA2A6-3733-4706-B956-E1021234C466}" type="presParOf" srcId="{7BB8DAD3-D195-43B7-AD31-EDCCA6BF1071}" destId="{E04EF6B3-0025-4A3B-B99E-EE63219BCD54}" srcOrd="0" destOrd="0" presId="urn:microsoft.com/office/officeart/2008/layout/VerticalCurvedList"/>
    <dgm:cxn modelId="{E56A05EE-96BE-4BFB-AC0E-F176DB97EC32}" type="presParOf" srcId="{E04EF6B3-0025-4A3B-B99E-EE63219BCD54}" destId="{0351FE8D-FC8C-4BA2-8B1C-3F2BB5FE405D}" srcOrd="0" destOrd="0" presId="urn:microsoft.com/office/officeart/2008/layout/VerticalCurvedList"/>
    <dgm:cxn modelId="{13C7EE00-FCAA-48C9-88F8-F0A996C613E7}" type="presParOf" srcId="{0351FE8D-FC8C-4BA2-8B1C-3F2BB5FE405D}" destId="{CCE39077-E6BE-414D-82A7-9615DBDAA546}" srcOrd="0" destOrd="0" presId="urn:microsoft.com/office/officeart/2008/layout/VerticalCurvedList"/>
    <dgm:cxn modelId="{560AD281-E5C8-436C-A657-7D48C4A9D002}" type="presParOf" srcId="{0351FE8D-FC8C-4BA2-8B1C-3F2BB5FE405D}" destId="{45A73F8E-96DE-438F-BCC9-D5D9D831D407}" srcOrd="1" destOrd="0" presId="urn:microsoft.com/office/officeart/2008/layout/VerticalCurvedList"/>
    <dgm:cxn modelId="{CB04D5CD-3274-4504-A889-EA34090EDCFE}" type="presParOf" srcId="{0351FE8D-FC8C-4BA2-8B1C-3F2BB5FE405D}" destId="{F0F90EC5-EEBA-4C9E-A6DB-49490C545855}" srcOrd="2" destOrd="0" presId="urn:microsoft.com/office/officeart/2008/layout/VerticalCurvedList"/>
    <dgm:cxn modelId="{339C7FCA-4A6D-4433-9979-7820C3276340}" type="presParOf" srcId="{0351FE8D-FC8C-4BA2-8B1C-3F2BB5FE405D}" destId="{65E75EB5-3156-4587-BEB9-BE6727F44DC8}" srcOrd="3" destOrd="0" presId="urn:microsoft.com/office/officeart/2008/layout/VerticalCurvedList"/>
    <dgm:cxn modelId="{D2B494B5-BE42-40E6-A7FF-0F2D540BBBB6}" type="presParOf" srcId="{E04EF6B3-0025-4A3B-B99E-EE63219BCD54}" destId="{77304E93-7B46-4AE8-B93C-4D372D132D31}" srcOrd="1" destOrd="0" presId="urn:microsoft.com/office/officeart/2008/layout/VerticalCurvedList"/>
    <dgm:cxn modelId="{B450956C-7BB9-4437-BD54-2D3F3628D2D3}" type="presParOf" srcId="{E04EF6B3-0025-4A3B-B99E-EE63219BCD54}" destId="{0F8BA7AF-4A90-433D-9BF6-9CEA0D3158F7}" srcOrd="2" destOrd="0" presId="urn:microsoft.com/office/officeart/2008/layout/VerticalCurvedList"/>
    <dgm:cxn modelId="{A647B267-D919-4013-BDE0-1669C148B65F}" type="presParOf" srcId="{0F8BA7AF-4A90-433D-9BF6-9CEA0D3158F7}" destId="{3618051E-AE0F-4AED-A668-8C1381EE4DED}" srcOrd="0" destOrd="0" presId="urn:microsoft.com/office/officeart/2008/layout/VerticalCurvedList"/>
    <dgm:cxn modelId="{8EEB2FDD-A116-4614-8A7A-973325FFC892}" type="presParOf" srcId="{E04EF6B3-0025-4A3B-B99E-EE63219BCD54}" destId="{4C6CBC3C-1179-4E90-8B96-F9A04A3E7793}" srcOrd="3" destOrd="0" presId="urn:microsoft.com/office/officeart/2008/layout/VerticalCurvedList"/>
    <dgm:cxn modelId="{766E371E-B0B6-43F8-B96B-0FD2B29D791F}" type="presParOf" srcId="{E04EF6B3-0025-4A3B-B99E-EE63219BCD54}" destId="{B7C4DE34-EF90-446E-87C1-BF4188C4E536}" srcOrd="4" destOrd="0" presId="urn:microsoft.com/office/officeart/2008/layout/VerticalCurvedList"/>
    <dgm:cxn modelId="{31168D6A-CAFD-43ED-B578-ABE9E1656F68}" type="presParOf" srcId="{B7C4DE34-EF90-446E-87C1-BF4188C4E536}" destId="{298B5F7B-71B4-441C-80B4-DB4ED04127CF}" srcOrd="0" destOrd="0" presId="urn:microsoft.com/office/officeart/2008/layout/VerticalCurvedList"/>
    <dgm:cxn modelId="{D3134BE0-7378-4D6A-8ACB-D161C858EC7B}" type="presParOf" srcId="{E04EF6B3-0025-4A3B-B99E-EE63219BCD54}" destId="{33FD22FE-8D6D-49F2-9772-C4F23CEB5DF7}" srcOrd="5" destOrd="0" presId="urn:microsoft.com/office/officeart/2008/layout/VerticalCurvedList"/>
    <dgm:cxn modelId="{FAD0BCFC-890A-492F-8ADA-3DE5DE0C1122}" type="presParOf" srcId="{E04EF6B3-0025-4A3B-B99E-EE63219BCD54}" destId="{19915E8B-3B22-4364-89A6-14AB9BC3F775}" srcOrd="6" destOrd="0" presId="urn:microsoft.com/office/officeart/2008/layout/VerticalCurvedList"/>
    <dgm:cxn modelId="{EE9BFFDA-4916-40CB-BC25-75F2474C40AF}" type="presParOf" srcId="{19915E8B-3B22-4364-89A6-14AB9BC3F775}" destId="{F2F29883-C22E-47C0-B90A-6D03B783E3BE}" srcOrd="0" destOrd="0" presId="urn:microsoft.com/office/officeart/2008/layout/VerticalCurvedList"/>
    <dgm:cxn modelId="{D1F2792B-72A8-4399-A7ED-C4C2DE678D54}" type="presParOf" srcId="{E04EF6B3-0025-4A3B-B99E-EE63219BCD54}" destId="{10FC08A5-CE56-4A5E-8791-26E8D1E79AA2}" srcOrd="7" destOrd="0" presId="urn:microsoft.com/office/officeart/2008/layout/VerticalCurvedList"/>
    <dgm:cxn modelId="{300A5D5E-0D4C-4648-82D6-CF1FDBF9B133}" type="presParOf" srcId="{E04EF6B3-0025-4A3B-B99E-EE63219BCD54}" destId="{92442088-F27E-45E2-BE3A-668E2A7B791F}" srcOrd="8" destOrd="0" presId="urn:microsoft.com/office/officeart/2008/layout/VerticalCurvedList"/>
    <dgm:cxn modelId="{F6A20034-7F6F-4C53-9EE6-FFA7F34F223F}" type="presParOf" srcId="{92442088-F27E-45E2-BE3A-668E2A7B791F}" destId="{BFBBFADB-F3A7-4355-A4D4-4CFFCDA2481C}" srcOrd="0" destOrd="0" presId="urn:microsoft.com/office/officeart/2008/layout/VerticalCurvedList"/>
    <dgm:cxn modelId="{F32544D6-2F54-48D9-A4B3-50A08422F92A}" type="presParOf" srcId="{E04EF6B3-0025-4A3B-B99E-EE63219BCD54}" destId="{8F7234EE-C3E9-4A71-8BBB-C1053F3160DD}" srcOrd="9" destOrd="0" presId="urn:microsoft.com/office/officeart/2008/layout/VerticalCurvedList"/>
    <dgm:cxn modelId="{8CFBAC9C-F122-4295-BBEA-02ABDEDB1DBF}" type="presParOf" srcId="{E04EF6B3-0025-4A3B-B99E-EE63219BCD54}" destId="{1828878B-269D-4E06-B243-3F2176CE0B44}" srcOrd="10" destOrd="0" presId="urn:microsoft.com/office/officeart/2008/layout/VerticalCurvedList"/>
    <dgm:cxn modelId="{C14D564C-E19B-4BE5-BBD0-9EA96E4C7342}" type="presParOf" srcId="{1828878B-269D-4E06-B243-3F2176CE0B44}" destId="{04ACFD85-BCDC-4BC7-8199-463CC4369FA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BE106C-C1A3-41DE-8A67-1808F4E30315}" type="doc">
      <dgm:prSet loTypeId="urn:microsoft.com/office/officeart/2008/layout/VerticalCurved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BDF4D276-9CF0-47CA-8CEB-745502354419}">
      <dgm:prSet custT="1"/>
      <dgm:spPr>
        <a:solidFill>
          <a:schemeClr val="accent1"/>
        </a:solidFill>
      </dgm:spPr>
      <dgm:t>
        <a:bodyPr/>
        <a:lstStyle/>
        <a:p>
          <a:pPr algn="ctr" rtl="0"/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Evaluación fiscal a la política pública de infancia y adolescencia (PIA</a:t>
          </a:r>
          <a:r>
            <a:rPr lang="es-CO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s-MX" sz="1800" b="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690290-3B07-4F43-AF5A-640FE438314C}" type="parTrans" cxnId="{29D631CC-51AE-40B0-8C3B-FB27FE48444C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556D60-2541-4F22-BB86-2C49208D66C7}" type="sibTrans" cxnId="{29D631CC-51AE-40B0-8C3B-FB27FE48444C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C04ED1-12CB-42F3-BC73-3362A1E3ED18}">
      <dgm:prSet custT="1"/>
      <dgm:spPr>
        <a:solidFill>
          <a:srgbClr val="00B0F0"/>
        </a:solidFill>
      </dgm:spPr>
      <dgm:t>
        <a:bodyPr/>
        <a:lstStyle/>
        <a:p>
          <a:pPr algn="ctr" rtl="0"/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Análisis de la Política Pública desde el Nivel Local - Política pública distrital de discapacidad</a:t>
          </a:r>
          <a:endParaRPr lang="es-CO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A7A671-7EA2-44E9-8E52-6F0E875457A3}" type="parTrans" cxnId="{CC971366-BCF1-43AE-904B-F843E1405457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DCC8E1-7720-462E-9D08-D31B30666CC0}" type="sibTrans" cxnId="{CC971366-BCF1-43AE-904B-F843E1405457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6EC29A-F783-4F67-A560-6A873F366022}">
      <dgm:prSet custT="1"/>
      <dgm:spPr>
        <a:solidFill>
          <a:srgbClr val="0070C0"/>
        </a:solidFill>
      </dgm:spPr>
      <dgm:t>
        <a:bodyPr/>
        <a:lstStyle/>
        <a:p>
          <a:pPr algn="ctr" rtl="0"/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Evaluación política pública de infancia y adolescencia - Embarazo en niñas y adolescentes en Bogotá</a:t>
          </a:r>
          <a:endParaRPr lang="es-CO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17B010-D6EB-4887-B338-FD6C87216D9E}" type="sibTrans" cxnId="{B0505F18-F86B-42E6-B63A-D555B671D5FA}">
      <dgm:prSet/>
      <dgm:spPr/>
      <dgm:t>
        <a:bodyPr/>
        <a:lstStyle/>
        <a:p>
          <a:endParaRPr lang="es-CO" sz="1000">
            <a:ln>
              <a:solidFill>
                <a:schemeClr val="bg2">
                  <a:lumMod val="50000"/>
                </a:schemeClr>
              </a:solidFill>
            </a:ln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ECF470-2A92-47A3-A2EF-926968FCFDFF}" type="parTrans" cxnId="{B0505F18-F86B-42E6-B63A-D555B671D5FA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742419-8855-44F2-B914-22F55E8143A3}">
      <dgm:prSet custT="1"/>
      <dgm:spPr>
        <a:solidFill>
          <a:srgbClr val="00B0F0"/>
        </a:solidFill>
      </dgm:spPr>
      <dgm:t>
        <a:bodyPr/>
        <a:lstStyle/>
        <a:p>
          <a:r>
            <a:rPr lang="es-CO" sz="16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  Evaluación política pública de infancia y adolescencia - Seguimiento al </a:t>
          </a:r>
        </a:p>
        <a:p>
          <a:r>
            <a:rPr lang="es-CO" sz="16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  trabajo infantil en la ciudad de Bogotá, D.C. 2012- 2018</a:t>
          </a:r>
          <a:endParaRPr lang="es-CO" sz="1600" b="0" dirty="0"/>
        </a:p>
      </dgm:t>
    </dgm:pt>
    <dgm:pt modelId="{B2408AA1-9676-4387-8B64-56BDCEB97445}" type="parTrans" cxnId="{B0E508BC-63C2-4757-9EC8-B5B3FBCCA589}">
      <dgm:prSet/>
      <dgm:spPr/>
      <dgm:t>
        <a:bodyPr/>
        <a:lstStyle/>
        <a:p>
          <a:endParaRPr lang="es-CO"/>
        </a:p>
      </dgm:t>
    </dgm:pt>
    <dgm:pt modelId="{76F219C4-26E6-4024-BF8A-34CFAA492560}" type="sibTrans" cxnId="{B0E508BC-63C2-4757-9EC8-B5B3FBCCA589}">
      <dgm:prSet/>
      <dgm:spPr/>
      <dgm:t>
        <a:bodyPr/>
        <a:lstStyle/>
        <a:p>
          <a:endParaRPr lang="es-CO"/>
        </a:p>
      </dgm:t>
    </dgm:pt>
    <dgm:pt modelId="{7BB8DAD3-D195-43B7-AD31-EDCCA6BF1071}" type="pres">
      <dgm:prSet presAssocID="{5BBE106C-C1A3-41DE-8A67-1808F4E3031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E04EF6B3-0025-4A3B-B99E-EE63219BCD54}" type="pres">
      <dgm:prSet presAssocID="{5BBE106C-C1A3-41DE-8A67-1808F4E30315}" presName="Name1" presStyleCnt="0"/>
      <dgm:spPr/>
      <dgm:t>
        <a:bodyPr/>
        <a:lstStyle/>
        <a:p>
          <a:endParaRPr lang="es-CO"/>
        </a:p>
      </dgm:t>
    </dgm:pt>
    <dgm:pt modelId="{0351FE8D-FC8C-4BA2-8B1C-3F2BB5FE405D}" type="pres">
      <dgm:prSet presAssocID="{5BBE106C-C1A3-41DE-8A67-1808F4E30315}" presName="cycle" presStyleCnt="0"/>
      <dgm:spPr/>
      <dgm:t>
        <a:bodyPr/>
        <a:lstStyle/>
        <a:p>
          <a:endParaRPr lang="es-CO"/>
        </a:p>
      </dgm:t>
    </dgm:pt>
    <dgm:pt modelId="{CCE39077-E6BE-414D-82A7-9615DBDAA546}" type="pres">
      <dgm:prSet presAssocID="{5BBE106C-C1A3-41DE-8A67-1808F4E30315}" presName="srcNode" presStyleLbl="node1" presStyleIdx="0" presStyleCnt="4"/>
      <dgm:spPr/>
      <dgm:t>
        <a:bodyPr/>
        <a:lstStyle/>
        <a:p>
          <a:endParaRPr lang="es-CO"/>
        </a:p>
      </dgm:t>
    </dgm:pt>
    <dgm:pt modelId="{45A73F8E-96DE-438F-BCC9-D5D9D831D407}" type="pres">
      <dgm:prSet presAssocID="{5BBE106C-C1A3-41DE-8A67-1808F4E30315}" presName="conn" presStyleLbl="parChTrans1D2" presStyleIdx="0" presStyleCnt="1"/>
      <dgm:spPr/>
      <dgm:t>
        <a:bodyPr/>
        <a:lstStyle/>
        <a:p>
          <a:endParaRPr lang="es-CO"/>
        </a:p>
      </dgm:t>
    </dgm:pt>
    <dgm:pt modelId="{F0F90EC5-EEBA-4C9E-A6DB-49490C545855}" type="pres">
      <dgm:prSet presAssocID="{5BBE106C-C1A3-41DE-8A67-1808F4E30315}" presName="extraNode" presStyleLbl="node1" presStyleIdx="0" presStyleCnt="4"/>
      <dgm:spPr/>
      <dgm:t>
        <a:bodyPr/>
        <a:lstStyle/>
        <a:p>
          <a:endParaRPr lang="es-CO"/>
        </a:p>
      </dgm:t>
    </dgm:pt>
    <dgm:pt modelId="{65E75EB5-3156-4587-BEB9-BE6727F44DC8}" type="pres">
      <dgm:prSet presAssocID="{5BBE106C-C1A3-41DE-8A67-1808F4E30315}" presName="dstNode" presStyleLbl="node1" presStyleIdx="0" presStyleCnt="4"/>
      <dgm:spPr/>
      <dgm:t>
        <a:bodyPr/>
        <a:lstStyle/>
        <a:p>
          <a:endParaRPr lang="es-CO"/>
        </a:p>
      </dgm:t>
    </dgm:pt>
    <dgm:pt modelId="{77304E93-7B46-4AE8-B93C-4D372D132D31}" type="pres">
      <dgm:prSet presAssocID="{BDF4D276-9CF0-47CA-8CEB-745502354419}" presName="text_1" presStyleLbl="node1" presStyleIdx="0" presStyleCnt="4" custScaleX="102736" custScaleY="119116" custLinFactNeighborX="4475" custLinFactNeighborY="391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F8BA7AF-4A90-433D-9BF6-9CEA0D3158F7}" type="pres">
      <dgm:prSet presAssocID="{BDF4D276-9CF0-47CA-8CEB-745502354419}" presName="accent_1" presStyleCnt="0"/>
      <dgm:spPr/>
      <dgm:t>
        <a:bodyPr/>
        <a:lstStyle/>
        <a:p>
          <a:endParaRPr lang="es-CO"/>
        </a:p>
      </dgm:t>
    </dgm:pt>
    <dgm:pt modelId="{3618051E-AE0F-4AED-A668-8C1381EE4DED}" type="pres">
      <dgm:prSet presAssocID="{BDF4D276-9CF0-47CA-8CEB-745502354419}" presName="accentRepeatNode" presStyleLbl="solidFgAcc1" presStyleIdx="0" presStyleCnt="4"/>
      <dgm:spPr/>
      <dgm:t>
        <a:bodyPr/>
        <a:lstStyle/>
        <a:p>
          <a:endParaRPr lang="es-CO"/>
        </a:p>
      </dgm:t>
    </dgm:pt>
    <dgm:pt modelId="{4C6CBC3C-1179-4E90-8B96-F9A04A3E7793}" type="pres">
      <dgm:prSet presAssocID="{D2C04ED1-12CB-42F3-BC73-3362A1E3ED18}" presName="text_2" presStyleLbl="node1" presStyleIdx="1" presStyleCnt="4" custScaleX="101781" custLinFactNeighborX="770" custLinFactNeighborY="-152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7C4DE34-EF90-446E-87C1-BF4188C4E536}" type="pres">
      <dgm:prSet presAssocID="{D2C04ED1-12CB-42F3-BC73-3362A1E3ED18}" presName="accent_2" presStyleCnt="0"/>
      <dgm:spPr/>
      <dgm:t>
        <a:bodyPr/>
        <a:lstStyle/>
        <a:p>
          <a:endParaRPr lang="es-CO"/>
        </a:p>
      </dgm:t>
    </dgm:pt>
    <dgm:pt modelId="{298B5F7B-71B4-441C-80B4-DB4ED04127CF}" type="pres">
      <dgm:prSet presAssocID="{D2C04ED1-12CB-42F3-BC73-3362A1E3ED18}" presName="accentRepeatNode" presStyleLbl="solidFgAcc1" presStyleIdx="1" presStyleCnt="4"/>
      <dgm:spPr/>
      <dgm:t>
        <a:bodyPr/>
        <a:lstStyle/>
        <a:p>
          <a:endParaRPr lang="es-CO"/>
        </a:p>
      </dgm:t>
    </dgm:pt>
    <dgm:pt modelId="{33FD22FE-8D6D-49F2-9772-C4F23CEB5DF7}" type="pres">
      <dgm:prSet presAssocID="{8C6EC29A-F783-4F67-A560-6A873F366022}" presName="text_3" presStyleLbl="node1" presStyleIdx="2" presStyleCnt="4" custScaleX="103718" custLinFactNeighborX="94" custLinFactNeighborY="614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9915E8B-3B22-4364-89A6-14AB9BC3F775}" type="pres">
      <dgm:prSet presAssocID="{8C6EC29A-F783-4F67-A560-6A873F366022}" presName="accent_3" presStyleCnt="0"/>
      <dgm:spPr/>
      <dgm:t>
        <a:bodyPr/>
        <a:lstStyle/>
        <a:p>
          <a:endParaRPr lang="es-CO"/>
        </a:p>
      </dgm:t>
    </dgm:pt>
    <dgm:pt modelId="{F2F29883-C22E-47C0-B90A-6D03B783E3BE}" type="pres">
      <dgm:prSet presAssocID="{8C6EC29A-F783-4F67-A560-6A873F366022}" presName="accentRepeatNode" presStyleLbl="solidFgAcc1" presStyleIdx="2" presStyleCnt="4"/>
      <dgm:spPr/>
      <dgm:t>
        <a:bodyPr/>
        <a:lstStyle/>
        <a:p>
          <a:endParaRPr lang="es-CO"/>
        </a:p>
      </dgm:t>
    </dgm:pt>
    <dgm:pt modelId="{10FC08A5-CE56-4A5E-8791-26E8D1E79AA2}" type="pres">
      <dgm:prSet presAssocID="{A9742419-8855-44F2-B914-22F55E8143A3}" presName="text_4" presStyleLbl="node1" presStyleIdx="3" presStyleCnt="4" custScaleX="10420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2442088-F27E-45E2-BE3A-668E2A7B791F}" type="pres">
      <dgm:prSet presAssocID="{A9742419-8855-44F2-B914-22F55E8143A3}" presName="accent_4" presStyleCnt="0"/>
      <dgm:spPr/>
      <dgm:t>
        <a:bodyPr/>
        <a:lstStyle/>
        <a:p>
          <a:endParaRPr lang="es-CO"/>
        </a:p>
      </dgm:t>
    </dgm:pt>
    <dgm:pt modelId="{BFBBFADB-F3A7-4355-A4D4-4CFFCDA2481C}" type="pres">
      <dgm:prSet presAssocID="{A9742419-8855-44F2-B914-22F55E8143A3}" presName="accentRepeatNode" presStyleLbl="solidFgAcc1" presStyleIdx="3" presStyleCnt="4"/>
      <dgm:spPr/>
      <dgm:t>
        <a:bodyPr/>
        <a:lstStyle/>
        <a:p>
          <a:endParaRPr lang="es-CO"/>
        </a:p>
      </dgm:t>
    </dgm:pt>
  </dgm:ptLst>
  <dgm:cxnLst>
    <dgm:cxn modelId="{70754B6D-0783-44B1-AA8E-48CAA3554FDD}" type="presOf" srcId="{5BBE106C-C1A3-41DE-8A67-1808F4E30315}" destId="{7BB8DAD3-D195-43B7-AD31-EDCCA6BF1071}" srcOrd="0" destOrd="0" presId="urn:microsoft.com/office/officeart/2008/layout/VerticalCurvedList"/>
    <dgm:cxn modelId="{5C1F1B4E-623D-4A40-85D6-087AE80CD930}" type="presOf" srcId="{8C6EC29A-F783-4F67-A560-6A873F366022}" destId="{33FD22FE-8D6D-49F2-9772-C4F23CEB5DF7}" srcOrd="0" destOrd="0" presId="urn:microsoft.com/office/officeart/2008/layout/VerticalCurvedList"/>
    <dgm:cxn modelId="{B0E508BC-63C2-4757-9EC8-B5B3FBCCA589}" srcId="{5BBE106C-C1A3-41DE-8A67-1808F4E30315}" destId="{A9742419-8855-44F2-B914-22F55E8143A3}" srcOrd="3" destOrd="0" parTransId="{B2408AA1-9676-4387-8B64-56BDCEB97445}" sibTransId="{76F219C4-26E6-4024-BF8A-34CFAA492560}"/>
    <dgm:cxn modelId="{CC971366-BCF1-43AE-904B-F843E1405457}" srcId="{5BBE106C-C1A3-41DE-8A67-1808F4E30315}" destId="{D2C04ED1-12CB-42F3-BC73-3362A1E3ED18}" srcOrd="1" destOrd="0" parTransId="{38A7A671-7EA2-44E9-8E52-6F0E875457A3}" sibTransId="{46DCC8E1-7720-462E-9D08-D31B30666CC0}"/>
    <dgm:cxn modelId="{B0DFDC52-4DB4-4817-96D6-92D00672479E}" type="presOf" srcId="{D3556D60-2541-4F22-BB86-2C49208D66C7}" destId="{45A73F8E-96DE-438F-BCC9-D5D9D831D407}" srcOrd="0" destOrd="0" presId="urn:microsoft.com/office/officeart/2008/layout/VerticalCurvedList"/>
    <dgm:cxn modelId="{1F68D2C4-1214-4962-8F4F-7243AF0DF6C1}" type="presOf" srcId="{D2C04ED1-12CB-42F3-BC73-3362A1E3ED18}" destId="{4C6CBC3C-1179-4E90-8B96-F9A04A3E7793}" srcOrd="0" destOrd="0" presId="urn:microsoft.com/office/officeart/2008/layout/VerticalCurvedList"/>
    <dgm:cxn modelId="{29D631CC-51AE-40B0-8C3B-FB27FE48444C}" srcId="{5BBE106C-C1A3-41DE-8A67-1808F4E30315}" destId="{BDF4D276-9CF0-47CA-8CEB-745502354419}" srcOrd="0" destOrd="0" parTransId="{8E690290-3B07-4F43-AF5A-640FE438314C}" sibTransId="{D3556D60-2541-4F22-BB86-2C49208D66C7}"/>
    <dgm:cxn modelId="{2CD5A4A5-5FF1-4A34-A994-0C93D86B49A5}" type="presOf" srcId="{A9742419-8855-44F2-B914-22F55E8143A3}" destId="{10FC08A5-CE56-4A5E-8791-26E8D1E79AA2}" srcOrd="0" destOrd="0" presId="urn:microsoft.com/office/officeart/2008/layout/VerticalCurvedList"/>
    <dgm:cxn modelId="{B0505F18-F86B-42E6-B63A-D555B671D5FA}" srcId="{5BBE106C-C1A3-41DE-8A67-1808F4E30315}" destId="{8C6EC29A-F783-4F67-A560-6A873F366022}" srcOrd="2" destOrd="0" parTransId="{E3ECF470-2A92-47A3-A2EF-926968FCFDFF}" sibTransId="{7617B010-D6EB-4887-B338-FD6C87216D9E}"/>
    <dgm:cxn modelId="{E9B3A3E1-24F4-479C-B80D-44A69DB3CA15}" type="presOf" srcId="{BDF4D276-9CF0-47CA-8CEB-745502354419}" destId="{77304E93-7B46-4AE8-B93C-4D372D132D31}" srcOrd="0" destOrd="0" presId="urn:microsoft.com/office/officeart/2008/layout/VerticalCurvedList"/>
    <dgm:cxn modelId="{675D05C8-4BE0-4C32-92D2-691BE302715B}" type="presParOf" srcId="{7BB8DAD3-D195-43B7-AD31-EDCCA6BF1071}" destId="{E04EF6B3-0025-4A3B-B99E-EE63219BCD54}" srcOrd="0" destOrd="0" presId="urn:microsoft.com/office/officeart/2008/layout/VerticalCurvedList"/>
    <dgm:cxn modelId="{2A570E59-206D-4CE3-AAED-5D439A9C52D6}" type="presParOf" srcId="{E04EF6B3-0025-4A3B-B99E-EE63219BCD54}" destId="{0351FE8D-FC8C-4BA2-8B1C-3F2BB5FE405D}" srcOrd="0" destOrd="0" presId="urn:microsoft.com/office/officeart/2008/layout/VerticalCurvedList"/>
    <dgm:cxn modelId="{53D34A7C-5004-424F-A5F9-2DB612CD7399}" type="presParOf" srcId="{0351FE8D-FC8C-4BA2-8B1C-3F2BB5FE405D}" destId="{CCE39077-E6BE-414D-82A7-9615DBDAA546}" srcOrd="0" destOrd="0" presId="urn:microsoft.com/office/officeart/2008/layout/VerticalCurvedList"/>
    <dgm:cxn modelId="{15261210-15D2-461A-AF11-8890F03F786F}" type="presParOf" srcId="{0351FE8D-FC8C-4BA2-8B1C-3F2BB5FE405D}" destId="{45A73F8E-96DE-438F-BCC9-D5D9D831D407}" srcOrd="1" destOrd="0" presId="urn:microsoft.com/office/officeart/2008/layout/VerticalCurvedList"/>
    <dgm:cxn modelId="{79D55E87-5C18-4A19-BECA-70195ECDAF3F}" type="presParOf" srcId="{0351FE8D-FC8C-4BA2-8B1C-3F2BB5FE405D}" destId="{F0F90EC5-EEBA-4C9E-A6DB-49490C545855}" srcOrd="2" destOrd="0" presId="urn:microsoft.com/office/officeart/2008/layout/VerticalCurvedList"/>
    <dgm:cxn modelId="{79396ECD-136E-4A70-BE84-885230572CA2}" type="presParOf" srcId="{0351FE8D-FC8C-4BA2-8B1C-3F2BB5FE405D}" destId="{65E75EB5-3156-4587-BEB9-BE6727F44DC8}" srcOrd="3" destOrd="0" presId="urn:microsoft.com/office/officeart/2008/layout/VerticalCurvedList"/>
    <dgm:cxn modelId="{FA135B8D-5C7D-4D22-9228-94C9CFFF554D}" type="presParOf" srcId="{E04EF6B3-0025-4A3B-B99E-EE63219BCD54}" destId="{77304E93-7B46-4AE8-B93C-4D372D132D31}" srcOrd="1" destOrd="0" presId="urn:microsoft.com/office/officeart/2008/layout/VerticalCurvedList"/>
    <dgm:cxn modelId="{3B63DB3D-9F01-4814-92EE-FFAE79494121}" type="presParOf" srcId="{E04EF6B3-0025-4A3B-B99E-EE63219BCD54}" destId="{0F8BA7AF-4A90-433D-9BF6-9CEA0D3158F7}" srcOrd="2" destOrd="0" presId="urn:microsoft.com/office/officeart/2008/layout/VerticalCurvedList"/>
    <dgm:cxn modelId="{C1A81468-AE88-430F-A38A-3E8571985790}" type="presParOf" srcId="{0F8BA7AF-4A90-433D-9BF6-9CEA0D3158F7}" destId="{3618051E-AE0F-4AED-A668-8C1381EE4DED}" srcOrd="0" destOrd="0" presId="urn:microsoft.com/office/officeart/2008/layout/VerticalCurvedList"/>
    <dgm:cxn modelId="{61D8B4CE-1A6B-407B-9922-0812DABEA1DE}" type="presParOf" srcId="{E04EF6B3-0025-4A3B-B99E-EE63219BCD54}" destId="{4C6CBC3C-1179-4E90-8B96-F9A04A3E7793}" srcOrd="3" destOrd="0" presId="urn:microsoft.com/office/officeart/2008/layout/VerticalCurvedList"/>
    <dgm:cxn modelId="{D23A7B1B-EF30-4C16-8456-00A56561C087}" type="presParOf" srcId="{E04EF6B3-0025-4A3B-B99E-EE63219BCD54}" destId="{B7C4DE34-EF90-446E-87C1-BF4188C4E536}" srcOrd="4" destOrd="0" presId="urn:microsoft.com/office/officeart/2008/layout/VerticalCurvedList"/>
    <dgm:cxn modelId="{9663CE08-7C07-473A-8F08-5BE785FAA210}" type="presParOf" srcId="{B7C4DE34-EF90-446E-87C1-BF4188C4E536}" destId="{298B5F7B-71B4-441C-80B4-DB4ED04127CF}" srcOrd="0" destOrd="0" presId="urn:microsoft.com/office/officeart/2008/layout/VerticalCurvedList"/>
    <dgm:cxn modelId="{5ED3CF91-5827-44CD-BBCC-1D45A00F655B}" type="presParOf" srcId="{E04EF6B3-0025-4A3B-B99E-EE63219BCD54}" destId="{33FD22FE-8D6D-49F2-9772-C4F23CEB5DF7}" srcOrd="5" destOrd="0" presId="urn:microsoft.com/office/officeart/2008/layout/VerticalCurvedList"/>
    <dgm:cxn modelId="{E6228097-3CC7-465D-9699-6D56DF7F10D6}" type="presParOf" srcId="{E04EF6B3-0025-4A3B-B99E-EE63219BCD54}" destId="{19915E8B-3B22-4364-89A6-14AB9BC3F775}" srcOrd="6" destOrd="0" presId="urn:microsoft.com/office/officeart/2008/layout/VerticalCurvedList"/>
    <dgm:cxn modelId="{354556B0-71D5-4FB9-BBF5-4612BF492EC6}" type="presParOf" srcId="{19915E8B-3B22-4364-89A6-14AB9BC3F775}" destId="{F2F29883-C22E-47C0-B90A-6D03B783E3BE}" srcOrd="0" destOrd="0" presId="urn:microsoft.com/office/officeart/2008/layout/VerticalCurvedList"/>
    <dgm:cxn modelId="{6C0A0203-9565-4AC4-B505-8407C6C2B483}" type="presParOf" srcId="{E04EF6B3-0025-4A3B-B99E-EE63219BCD54}" destId="{10FC08A5-CE56-4A5E-8791-26E8D1E79AA2}" srcOrd="7" destOrd="0" presId="urn:microsoft.com/office/officeart/2008/layout/VerticalCurvedList"/>
    <dgm:cxn modelId="{E4CE5161-2FC3-4643-AB83-CE4B8D4AA267}" type="presParOf" srcId="{E04EF6B3-0025-4A3B-B99E-EE63219BCD54}" destId="{92442088-F27E-45E2-BE3A-668E2A7B791F}" srcOrd="8" destOrd="0" presId="urn:microsoft.com/office/officeart/2008/layout/VerticalCurvedList"/>
    <dgm:cxn modelId="{DAE8AC1A-89E0-47F7-84FD-755C465D492A}" type="presParOf" srcId="{92442088-F27E-45E2-BE3A-668E2A7B791F}" destId="{BFBBFADB-F3A7-4355-A4D4-4CFFCDA2481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BE106C-C1A3-41DE-8A67-1808F4E30315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BDF4D276-9CF0-47CA-8CEB-745502354419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 rtl="0"/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Sistema de salud y crisis de los </a:t>
          </a:r>
        </a:p>
        <a:p>
          <a:pPr algn="ctr" rtl="0"/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hospitales de la red pública del Distrito Capital </a:t>
          </a:r>
          <a:endParaRPr lang="es-MX" sz="1800" b="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690290-3B07-4F43-AF5A-640FE438314C}" type="parTrans" cxnId="{29D631CC-51AE-40B0-8C3B-FB27FE48444C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556D60-2541-4F22-BB86-2C49208D66C7}" type="sibTrans" cxnId="{29D631CC-51AE-40B0-8C3B-FB27FE48444C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C04ED1-12CB-42F3-BC73-3362A1E3ED18}">
      <dgm:prSet custT="1"/>
      <dgm:spPr>
        <a:solidFill>
          <a:srgbClr val="00B0F0"/>
        </a:solidFill>
      </dgm:spPr>
      <dgm:t>
        <a:bodyPr/>
        <a:lstStyle/>
        <a:p>
          <a:pPr algn="ctr" rtl="0"/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Plan territorial de salud pública – Nuevo modelo </a:t>
          </a:r>
        </a:p>
        <a:p>
          <a:pPr algn="ctr" rtl="0"/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 atención y énfasis en condiciones</a:t>
          </a:r>
        </a:p>
        <a:p>
          <a:pPr algn="ctr" rtl="0"/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no transmisibles (crónicas)</a:t>
          </a:r>
          <a:endParaRPr lang="es-CO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A7A671-7EA2-44E9-8E52-6F0E875457A3}" type="parTrans" cxnId="{CC971366-BCF1-43AE-904B-F843E1405457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DCC8E1-7720-462E-9D08-D31B30666CC0}" type="sibTrans" cxnId="{CC971366-BCF1-43AE-904B-F843E1405457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44C6CE-013C-48EA-9FC1-BCE562D7E7D6}" type="pres">
      <dgm:prSet presAssocID="{5BBE106C-C1A3-41DE-8A67-1808F4E303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BB9A0102-8E83-4243-8FFB-149D8FDEC7BB}" type="pres">
      <dgm:prSet presAssocID="{BDF4D276-9CF0-47CA-8CEB-745502354419}" presName="parentText" presStyleLbl="node1" presStyleIdx="0" presStyleCnt="2" custLinFactY="-22251" custLinFactNeighborX="-11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F32935A-16FD-4102-80CB-9D0D4109E5C5}" type="pres">
      <dgm:prSet presAssocID="{D3556D60-2541-4F22-BB86-2C49208D66C7}" presName="spacer" presStyleCnt="0"/>
      <dgm:spPr/>
    </dgm:pt>
    <dgm:pt modelId="{F959FDEA-B4C6-49B5-920E-B9BC2C72B738}" type="pres">
      <dgm:prSet presAssocID="{D2C04ED1-12CB-42F3-BC73-3362A1E3ED1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1B7A694F-C297-4367-9663-E51CD0F165C3}" type="presOf" srcId="{D2C04ED1-12CB-42F3-BC73-3362A1E3ED18}" destId="{F959FDEA-B4C6-49B5-920E-B9BC2C72B738}" srcOrd="0" destOrd="0" presId="urn:microsoft.com/office/officeart/2005/8/layout/vList2"/>
    <dgm:cxn modelId="{29D631CC-51AE-40B0-8C3B-FB27FE48444C}" srcId="{5BBE106C-C1A3-41DE-8A67-1808F4E30315}" destId="{BDF4D276-9CF0-47CA-8CEB-745502354419}" srcOrd="0" destOrd="0" parTransId="{8E690290-3B07-4F43-AF5A-640FE438314C}" sibTransId="{D3556D60-2541-4F22-BB86-2C49208D66C7}"/>
    <dgm:cxn modelId="{4B1BFB4F-4CDD-42B6-92FB-399E4B18EF32}" type="presOf" srcId="{5BBE106C-C1A3-41DE-8A67-1808F4E30315}" destId="{1C44C6CE-013C-48EA-9FC1-BCE562D7E7D6}" srcOrd="0" destOrd="0" presId="urn:microsoft.com/office/officeart/2005/8/layout/vList2"/>
    <dgm:cxn modelId="{CC971366-BCF1-43AE-904B-F843E1405457}" srcId="{5BBE106C-C1A3-41DE-8A67-1808F4E30315}" destId="{D2C04ED1-12CB-42F3-BC73-3362A1E3ED18}" srcOrd="1" destOrd="0" parTransId="{38A7A671-7EA2-44E9-8E52-6F0E875457A3}" sibTransId="{46DCC8E1-7720-462E-9D08-D31B30666CC0}"/>
    <dgm:cxn modelId="{81F092D4-3B40-4F9B-86E8-4291EFB08403}" type="presOf" srcId="{BDF4D276-9CF0-47CA-8CEB-745502354419}" destId="{BB9A0102-8E83-4243-8FFB-149D8FDEC7BB}" srcOrd="0" destOrd="0" presId="urn:microsoft.com/office/officeart/2005/8/layout/vList2"/>
    <dgm:cxn modelId="{2CA9AB8F-64B1-4211-8BD8-9FE57B8B0688}" type="presParOf" srcId="{1C44C6CE-013C-48EA-9FC1-BCE562D7E7D6}" destId="{BB9A0102-8E83-4243-8FFB-149D8FDEC7BB}" srcOrd="0" destOrd="0" presId="urn:microsoft.com/office/officeart/2005/8/layout/vList2"/>
    <dgm:cxn modelId="{70D94653-56F1-4027-968B-6552054520F6}" type="presParOf" srcId="{1C44C6CE-013C-48EA-9FC1-BCE562D7E7D6}" destId="{6F32935A-16FD-4102-80CB-9D0D4109E5C5}" srcOrd="1" destOrd="0" presId="urn:microsoft.com/office/officeart/2005/8/layout/vList2"/>
    <dgm:cxn modelId="{2EBF3A38-6A1F-412E-97A1-C81CC8AC0813}" type="presParOf" srcId="{1C44C6CE-013C-48EA-9FC1-BCE562D7E7D6}" destId="{F959FDEA-B4C6-49B5-920E-B9BC2C72B73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BBE106C-C1A3-41DE-8A67-1808F4E30315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BDF4D276-9CF0-47CA-8CEB-745502354419}">
      <dgm:prSet custT="1"/>
      <dgm:spPr>
        <a:solidFill>
          <a:srgbClr val="0070C0"/>
        </a:solidFill>
      </dgm:spPr>
      <dgm:t>
        <a:bodyPr/>
        <a:lstStyle/>
        <a:p>
          <a:pPr algn="ctr" rtl="0"/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Educación Superior en Bogotá </a:t>
          </a:r>
          <a:endParaRPr lang="es-MX" sz="1800" b="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690290-3B07-4F43-AF5A-640FE438314C}" type="parTrans" cxnId="{29D631CC-51AE-40B0-8C3B-FB27FE48444C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556D60-2541-4F22-BB86-2C49208D66C7}" type="sibTrans" cxnId="{29D631CC-51AE-40B0-8C3B-FB27FE48444C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C04ED1-12CB-42F3-BC73-3362A1E3ED18}">
      <dgm:prSet custT="1"/>
      <dgm:spPr>
        <a:solidFill>
          <a:srgbClr val="00B0F0"/>
        </a:solidFill>
      </dgm:spPr>
      <dgm:t>
        <a:bodyPr/>
        <a:lstStyle/>
        <a:p>
          <a:pPr algn="ctr" rtl="0"/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Informe estructural “Evaluación a las bases </a:t>
          </a:r>
        </a:p>
        <a:p>
          <a:pPr algn="ctr" rtl="0"/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del Plan Sectorial de Educación”</a:t>
          </a:r>
          <a:endParaRPr lang="es-CO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A7A671-7EA2-44E9-8E52-6F0E875457A3}" type="parTrans" cxnId="{CC971366-BCF1-43AE-904B-F843E1405457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DCC8E1-7720-462E-9D08-D31B30666CC0}" type="sibTrans" cxnId="{CC971366-BCF1-43AE-904B-F843E1405457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2708F6-DAC2-4C16-8631-E3D6F4278713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s-CO" sz="16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Informe estructural “Evaluación del </a:t>
          </a:r>
        </a:p>
        <a:p>
          <a:pPr algn="ctr"/>
          <a:r>
            <a:rPr lang="es-CO" sz="16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 Sectorial de Educación </a:t>
          </a:r>
        </a:p>
        <a:p>
          <a:pPr algn="ctr"/>
          <a:r>
            <a:rPr lang="es-CO" sz="16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2016- 2020 “Hacia una ciudad educadora</a:t>
          </a:r>
          <a:r>
            <a:rPr lang="es-CO" sz="20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”</a:t>
          </a:r>
          <a:endParaRPr lang="es-CO" sz="2000" b="0" dirty="0"/>
        </a:p>
      </dgm:t>
    </dgm:pt>
    <dgm:pt modelId="{CFCDC427-E721-460E-9D60-7B3EA0F723A5}" type="parTrans" cxnId="{18B876E4-6730-4854-BC80-B62EBD1C94BA}">
      <dgm:prSet/>
      <dgm:spPr/>
      <dgm:t>
        <a:bodyPr/>
        <a:lstStyle/>
        <a:p>
          <a:endParaRPr lang="es-CO"/>
        </a:p>
      </dgm:t>
    </dgm:pt>
    <dgm:pt modelId="{7575E80E-F976-4E61-B781-FC57D21642D0}" type="sibTrans" cxnId="{18B876E4-6730-4854-BC80-B62EBD1C94BA}">
      <dgm:prSet/>
      <dgm:spPr/>
      <dgm:t>
        <a:bodyPr/>
        <a:lstStyle/>
        <a:p>
          <a:endParaRPr lang="es-CO"/>
        </a:p>
      </dgm:t>
    </dgm:pt>
    <dgm:pt modelId="{1C44C6CE-013C-48EA-9FC1-BCE562D7E7D6}" type="pres">
      <dgm:prSet presAssocID="{5BBE106C-C1A3-41DE-8A67-1808F4E303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BB9A0102-8E83-4243-8FFB-149D8FDEC7BB}" type="pres">
      <dgm:prSet presAssocID="{BDF4D276-9CF0-47CA-8CEB-745502354419}" presName="parentText" presStyleLbl="node1" presStyleIdx="0" presStyleCnt="3" custLinFactY="-22251" custLinFactNeighborX="-11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F32935A-16FD-4102-80CB-9D0D4109E5C5}" type="pres">
      <dgm:prSet presAssocID="{D3556D60-2541-4F22-BB86-2C49208D66C7}" presName="spacer" presStyleCnt="0"/>
      <dgm:spPr/>
    </dgm:pt>
    <dgm:pt modelId="{F959FDEA-B4C6-49B5-920E-B9BC2C72B738}" type="pres">
      <dgm:prSet presAssocID="{D2C04ED1-12CB-42F3-BC73-3362A1E3ED18}" presName="parentText" presStyleLbl="node1" presStyleIdx="1" presStyleCnt="3" custLinFactNeighborX="343" custLinFactNeighborY="-6682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34D722B-B7F6-402A-8798-7804DBF004E1}" type="pres">
      <dgm:prSet presAssocID="{46DCC8E1-7720-462E-9D08-D31B30666CC0}" presName="spacer" presStyleCnt="0"/>
      <dgm:spPr/>
    </dgm:pt>
    <dgm:pt modelId="{CFDBAC15-A7AA-4FBA-89E6-C283A4370B21}" type="pres">
      <dgm:prSet presAssocID="{822708F6-DAC2-4C16-8631-E3D6F4278713}" presName="parentText" presStyleLbl="node1" presStyleIdx="2" presStyleCnt="3" custLinFactNeighborX="-229" custLinFactNeighborY="7815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CC971366-BCF1-43AE-904B-F843E1405457}" srcId="{5BBE106C-C1A3-41DE-8A67-1808F4E30315}" destId="{D2C04ED1-12CB-42F3-BC73-3362A1E3ED18}" srcOrd="1" destOrd="0" parTransId="{38A7A671-7EA2-44E9-8E52-6F0E875457A3}" sibTransId="{46DCC8E1-7720-462E-9D08-D31B30666CC0}"/>
    <dgm:cxn modelId="{8CC1B52C-A290-404F-94A7-3F8A82A16A61}" type="presOf" srcId="{BDF4D276-9CF0-47CA-8CEB-745502354419}" destId="{BB9A0102-8E83-4243-8FFB-149D8FDEC7BB}" srcOrd="0" destOrd="0" presId="urn:microsoft.com/office/officeart/2005/8/layout/vList2"/>
    <dgm:cxn modelId="{29D631CC-51AE-40B0-8C3B-FB27FE48444C}" srcId="{5BBE106C-C1A3-41DE-8A67-1808F4E30315}" destId="{BDF4D276-9CF0-47CA-8CEB-745502354419}" srcOrd="0" destOrd="0" parTransId="{8E690290-3B07-4F43-AF5A-640FE438314C}" sibTransId="{D3556D60-2541-4F22-BB86-2C49208D66C7}"/>
    <dgm:cxn modelId="{9A17A550-7788-45CC-ADB9-F6DB8F4F9996}" type="presOf" srcId="{5BBE106C-C1A3-41DE-8A67-1808F4E30315}" destId="{1C44C6CE-013C-48EA-9FC1-BCE562D7E7D6}" srcOrd="0" destOrd="0" presId="urn:microsoft.com/office/officeart/2005/8/layout/vList2"/>
    <dgm:cxn modelId="{4616BFEB-41FE-41EF-BFFC-F17F22041D12}" type="presOf" srcId="{822708F6-DAC2-4C16-8631-E3D6F4278713}" destId="{CFDBAC15-A7AA-4FBA-89E6-C283A4370B21}" srcOrd="0" destOrd="0" presId="urn:microsoft.com/office/officeart/2005/8/layout/vList2"/>
    <dgm:cxn modelId="{18B876E4-6730-4854-BC80-B62EBD1C94BA}" srcId="{5BBE106C-C1A3-41DE-8A67-1808F4E30315}" destId="{822708F6-DAC2-4C16-8631-E3D6F4278713}" srcOrd="2" destOrd="0" parTransId="{CFCDC427-E721-460E-9D60-7B3EA0F723A5}" sibTransId="{7575E80E-F976-4E61-B781-FC57D21642D0}"/>
    <dgm:cxn modelId="{56A9DA10-D4F3-4A26-9ED5-A0C91AE92498}" type="presOf" srcId="{D2C04ED1-12CB-42F3-BC73-3362A1E3ED18}" destId="{F959FDEA-B4C6-49B5-920E-B9BC2C72B738}" srcOrd="0" destOrd="0" presId="urn:microsoft.com/office/officeart/2005/8/layout/vList2"/>
    <dgm:cxn modelId="{3A388EF2-3627-432D-917A-CD5F70A1A4C3}" type="presParOf" srcId="{1C44C6CE-013C-48EA-9FC1-BCE562D7E7D6}" destId="{BB9A0102-8E83-4243-8FFB-149D8FDEC7BB}" srcOrd="0" destOrd="0" presId="urn:microsoft.com/office/officeart/2005/8/layout/vList2"/>
    <dgm:cxn modelId="{57A56D1F-3054-4DFD-8266-C276EA057CAA}" type="presParOf" srcId="{1C44C6CE-013C-48EA-9FC1-BCE562D7E7D6}" destId="{6F32935A-16FD-4102-80CB-9D0D4109E5C5}" srcOrd="1" destOrd="0" presId="urn:microsoft.com/office/officeart/2005/8/layout/vList2"/>
    <dgm:cxn modelId="{61AED730-4B03-414A-92E4-CE782165D5B5}" type="presParOf" srcId="{1C44C6CE-013C-48EA-9FC1-BCE562D7E7D6}" destId="{F959FDEA-B4C6-49B5-920E-B9BC2C72B738}" srcOrd="2" destOrd="0" presId="urn:microsoft.com/office/officeart/2005/8/layout/vList2"/>
    <dgm:cxn modelId="{57F41F86-9A35-4CEB-A375-8492F14E5272}" type="presParOf" srcId="{1C44C6CE-013C-48EA-9FC1-BCE562D7E7D6}" destId="{734D722B-B7F6-402A-8798-7804DBF004E1}" srcOrd="3" destOrd="0" presId="urn:microsoft.com/office/officeart/2005/8/layout/vList2"/>
    <dgm:cxn modelId="{78483BE6-763A-4A6F-B3C4-B69A60A42A9D}" type="presParOf" srcId="{1C44C6CE-013C-48EA-9FC1-BCE562D7E7D6}" destId="{CFDBAC15-A7AA-4FBA-89E6-C283A4370B2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BBE106C-C1A3-41DE-8A67-1808F4E30315}" type="doc">
      <dgm:prSet loTypeId="urn:microsoft.com/office/officeart/2008/layout/VerticalCurved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BDF4D276-9CF0-47CA-8CEB-745502354419}">
      <dgm:prSet custT="1"/>
      <dgm:spPr>
        <a:solidFill>
          <a:schemeClr val="accent1"/>
        </a:solidFill>
      </dgm:spPr>
      <dgm:t>
        <a:bodyPr/>
        <a:lstStyle/>
        <a:p>
          <a:pPr algn="ctr" rtl="0"/>
          <a:r>
            <a:rPr lang="es-CO" sz="17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Consumo de sustancias psicoactivas en la ciudad </a:t>
          </a:r>
        </a:p>
        <a:p>
          <a:pPr algn="ctr" rtl="0"/>
          <a:r>
            <a:rPr lang="es-CO" sz="17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 Bogotá D.C. Contaminación ambiental en la </a:t>
          </a:r>
        </a:p>
        <a:p>
          <a:pPr algn="ctr" rtl="0"/>
          <a:r>
            <a:rPr lang="es-CO" sz="17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ciudad de Bogotá</a:t>
          </a:r>
          <a:endParaRPr lang="es-MX" sz="1700" b="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690290-3B07-4F43-AF5A-640FE438314C}" type="parTrans" cxnId="{29D631CC-51AE-40B0-8C3B-FB27FE48444C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556D60-2541-4F22-BB86-2C49208D66C7}" type="sibTrans" cxnId="{29D631CC-51AE-40B0-8C3B-FB27FE48444C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C04ED1-12CB-42F3-BC73-3362A1E3ED18}">
      <dgm:prSet custT="1"/>
      <dgm:spPr>
        <a:solidFill>
          <a:srgbClr val="00B0F0"/>
        </a:solidFill>
      </dgm:spPr>
      <dgm:t>
        <a:bodyPr/>
        <a:lstStyle/>
        <a:p>
          <a:pPr algn="ctr" rtl="0"/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Prevención y atención integral del </a:t>
          </a:r>
        </a:p>
        <a:p>
          <a:pPr algn="ctr" rtl="0"/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fenómeno de habitabilidad en calle</a:t>
          </a:r>
          <a:endParaRPr lang="es-CO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A7A671-7EA2-44E9-8E52-6F0E875457A3}" type="parTrans" cxnId="{CC971366-BCF1-43AE-904B-F843E1405457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DCC8E1-7720-462E-9D08-D31B30666CC0}" type="sibTrans" cxnId="{CC971366-BCF1-43AE-904B-F843E1405457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6EC29A-F783-4F67-A560-6A873F366022}">
      <dgm:prSet custT="1"/>
      <dgm:spPr>
        <a:solidFill>
          <a:srgbClr val="0070C0"/>
        </a:solidFill>
      </dgm:spPr>
      <dgm:t>
        <a:bodyPr/>
        <a:lstStyle/>
        <a:p>
          <a:pPr algn="ctr" rtl="0"/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Consumo de sustancias psicoactivas </a:t>
          </a:r>
        </a:p>
        <a:p>
          <a:pPr algn="ctr" rtl="0"/>
          <a:r>
            <a:rPr lang="es-CO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 adolescentes</a:t>
          </a:r>
          <a:endParaRPr lang="es-CO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17B010-D6EB-4887-B338-FD6C87216D9E}" type="sibTrans" cxnId="{B0505F18-F86B-42E6-B63A-D555B671D5FA}">
      <dgm:prSet/>
      <dgm:spPr/>
      <dgm:t>
        <a:bodyPr/>
        <a:lstStyle/>
        <a:p>
          <a:endParaRPr lang="es-CO" sz="1000">
            <a:ln>
              <a:solidFill>
                <a:schemeClr val="bg2">
                  <a:lumMod val="50000"/>
                </a:schemeClr>
              </a:solidFill>
            </a:ln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ECF470-2A92-47A3-A2EF-926968FCFDFF}" type="parTrans" cxnId="{B0505F18-F86B-42E6-B63A-D555B671D5FA}">
      <dgm:prSet/>
      <dgm:spPr/>
      <dgm:t>
        <a:bodyPr/>
        <a:lstStyle/>
        <a:p>
          <a:endParaRPr lang="es-CO" sz="1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742419-8855-44F2-B914-22F55E8143A3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s-CO" sz="16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Balance de la política pública social para el </a:t>
          </a:r>
        </a:p>
        <a:p>
          <a:pPr algn="ctr"/>
          <a:r>
            <a:rPr lang="es-CO" sz="16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envejecimiento y la vejez en el D.C. 2010-2025</a:t>
          </a:r>
          <a:endParaRPr lang="es-CO" sz="1600" b="0" dirty="0"/>
        </a:p>
      </dgm:t>
    </dgm:pt>
    <dgm:pt modelId="{B2408AA1-9676-4387-8B64-56BDCEB97445}" type="parTrans" cxnId="{B0E508BC-63C2-4757-9EC8-B5B3FBCCA589}">
      <dgm:prSet/>
      <dgm:spPr/>
      <dgm:t>
        <a:bodyPr/>
        <a:lstStyle/>
        <a:p>
          <a:endParaRPr lang="es-CO"/>
        </a:p>
      </dgm:t>
    </dgm:pt>
    <dgm:pt modelId="{76F219C4-26E6-4024-BF8A-34CFAA492560}" type="sibTrans" cxnId="{B0E508BC-63C2-4757-9EC8-B5B3FBCCA589}">
      <dgm:prSet/>
      <dgm:spPr/>
      <dgm:t>
        <a:bodyPr/>
        <a:lstStyle/>
        <a:p>
          <a:endParaRPr lang="es-CO"/>
        </a:p>
      </dgm:t>
    </dgm:pt>
    <dgm:pt modelId="{7BB8DAD3-D195-43B7-AD31-EDCCA6BF1071}" type="pres">
      <dgm:prSet presAssocID="{5BBE106C-C1A3-41DE-8A67-1808F4E3031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E04EF6B3-0025-4A3B-B99E-EE63219BCD54}" type="pres">
      <dgm:prSet presAssocID="{5BBE106C-C1A3-41DE-8A67-1808F4E30315}" presName="Name1" presStyleCnt="0"/>
      <dgm:spPr/>
      <dgm:t>
        <a:bodyPr/>
        <a:lstStyle/>
        <a:p>
          <a:endParaRPr lang="es-CO"/>
        </a:p>
      </dgm:t>
    </dgm:pt>
    <dgm:pt modelId="{0351FE8D-FC8C-4BA2-8B1C-3F2BB5FE405D}" type="pres">
      <dgm:prSet presAssocID="{5BBE106C-C1A3-41DE-8A67-1808F4E30315}" presName="cycle" presStyleCnt="0"/>
      <dgm:spPr/>
      <dgm:t>
        <a:bodyPr/>
        <a:lstStyle/>
        <a:p>
          <a:endParaRPr lang="es-CO"/>
        </a:p>
      </dgm:t>
    </dgm:pt>
    <dgm:pt modelId="{CCE39077-E6BE-414D-82A7-9615DBDAA546}" type="pres">
      <dgm:prSet presAssocID="{5BBE106C-C1A3-41DE-8A67-1808F4E30315}" presName="srcNode" presStyleLbl="node1" presStyleIdx="0" presStyleCnt="4"/>
      <dgm:spPr/>
      <dgm:t>
        <a:bodyPr/>
        <a:lstStyle/>
        <a:p>
          <a:endParaRPr lang="es-CO"/>
        </a:p>
      </dgm:t>
    </dgm:pt>
    <dgm:pt modelId="{45A73F8E-96DE-438F-BCC9-D5D9D831D407}" type="pres">
      <dgm:prSet presAssocID="{5BBE106C-C1A3-41DE-8A67-1808F4E30315}" presName="conn" presStyleLbl="parChTrans1D2" presStyleIdx="0" presStyleCnt="1"/>
      <dgm:spPr/>
      <dgm:t>
        <a:bodyPr/>
        <a:lstStyle/>
        <a:p>
          <a:endParaRPr lang="es-CO"/>
        </a:p>
      </dgm:t>
    </dgm:pt>
    <dgm:pt modelId="{F0F90EC5-EEBA-4C9E-A6DB-49490C545855}" type="pres">
      <dgm:prSet presAssocID="{5BBE106C-C1A3-41DE-8A67-1808F4E30315}" presName="extraNode" presStyleLbl="node1" presStyleIdx="0" presStyleCnt="4"/>
      <dgm:spPr/>
      <dgm:t>
        <a:bodyPr/>
        <a:lstStyle/>
        <a:p>
          <a:endParaRPr lang="es-CO"/>
        </a:p>
      </dgm:t>
    </dgm:pt>
    <dgm:pt modelId="{65E75EB5-3156-4587-BEB9-BE6727F44DC8}" type="pres">
      <dgm:prSet presAssocID="{5BBE106C-C1A3-41DE-8A67-1808F4E30315}" presName="dstNode" presStyleLbl="node1" presStyleIdx="0" presStyleCnt="4"/>
      <dgm:spPr/>
      <dgm:t>
        <a:bodyPr/>
        <a:lstStyle/>
        <a:p>
          <a:endParaRPr lang="es-CO"/>
        </a:p>
      </dgm:t>
    </dgm:pt>
    <dgm:pt modelId="{77304E93-7B46-4AE8-B93C-4D372D132D31}" type="pres">
      <dgm:prSet presAssocID="{BDF4D276-9CF0-47CA-8CEB-745502354419}" presName="text_1" presStyleLbl="node1" presStyleIdx="0" presStyleCnt="4" custScaleX="102736" custScaleY="135595" custLinFactNeighborX="631" custLinFactNeighborY="157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F8BA7AF-4A90-433D-9BF6-9CEA0D3158F7}" type="pres">
      <dgm:prSet presAssocID="{BDF4D276-9CF0-47CA-8CEB-745502354419}" presName="accent_1" presStyleCnt="0"/>
      <dgm:spPr/>
      <dgm:t>
        <a:bodyPr/>
        <a:lstStyle/>
        <a:p>
          <a:endParaRPr lang="es-CO"/>
        </a:p>
      </dgm:t>
    </dgm:pt>
    <dgm:pt modelId="{3618051E-AE0F-4AED-A668-8C1381EE4DED}" type="pres">
      <dgm:prSet presAssocID="{BDF4D276-9CF0-47CA-8CEB-745502354419}" presName="accentRepeatNode" presStyleLbl="solidFgAcc1" presStyleIdx="0" presStyleCnt="4"/>
      <dgm:spPr/>
      <dgm:t>
        <a:bodyPr/>
        <a:lstStyle/>
        <a:p>
          <a:endParaRPr lang="es-CO"/>
        </a:p>
      </dgm:t>
    </dgm:pt>
    <dgm:pt modelId="{4C6CBC3C-1179-4E90-8B96-F9A04A3E7793}" type="pres">
      <dgm:prSet presAssocID="{D2C04ED1-12CB-42F3-BC73-3362A1E3ED18}" presName="text_2" presStyleLbl="node1" presStyleIdx="1" presStyleCnt="4" custScaleX="101781" custLinFactNeighborX="770" custLinFactNeighborY="-152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7C4DE34-EF90-446E-87C1-BF4188C4E536}" type="pres">
      <dgm:prSet presAssocID="{D2C04ED1-12CB-42F3-BC73-3362A1E3ED18}" presName="accent_2" presStyleCnt="0"/>
      <dgm:spPr/>
      <dgm:t>
        <a:bodyPr/>
        <a:lstStyle/>
        <a:p>
          <a:endParaRPr lang="es-CO"/>
        </a:p>
      </dgm:t>
    </dgm:pt>
    <dgm:pt modelId="{298B5F7B-71B4-441C-80B4-DB4ED04127CF}" type="pres">
      <dgm:prSet presAssocID="{D2C04ED1-12CB-42F3-BC73-3362A1E3ED18}" presName="accentRepeatNode" presStyleLbl="solidFgAcc1" presStyleIdx="1" presStyleCnt="4"/>
      <dgm:spPr/>
      <dgm:t>
        <a:bodyPr/>
        <a:lstStyle/>
        <a:p>
          <a:endParaRPr lang="es-CO"/>
        </a:p>
      </dgm:t>
    </dgm:pt>
    <dgm:pt modelId="{33FD22FE-8D6D-49F2-9772-C4F23CEB5DF7}" type="pres">
      <dgm:prSet presAssocID="{8C6EC29A-F783-4F67-A560-6A873F366022}" presName="text_3" presStyleLbl="node1" presStyleIdx="2" presStyleCnt="4" custScaleX="103718" custLinFactNeighborX="94" custLinFactNeighborY="614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9915E8B-3B22-4364-89A6-14AB9BC3F775}" type="pres">
      <dgm:prSet presAssocID="{8C6EC29A-F783-4F67-A560-6A873F366022}" presName="accent_3" presStyleCnt="0"/>
      <dgm:spPr/>
      <dgm:t>
        <a:bodyPr/>
        <a:lstStyle/>
        <a:p>
          <a:endParaRPr lang="es-CO"/>
        </a:p>
      </dgm:t>
    </dgm:pt>
    <dgm:pt modelId="{F2F29883-C22E-47C0-B90A-6D03B783E3BE}" type="pres">
      <dgm:prSet presAssocID="{8C6EC29A-F783-4F67-A560-6A873F366022}" presName="accentRepeatNode" presStyleLbl="solidFgAcc1" presStyleIdx="2" presStyleCnt="4"/>
      <dgm:spPr/>
      <dgm:t>
        <a:bodyPr/>
        <a:lstStyle/>
        <a:p>
          <a:endParaRPr lang="es-CO"/>
        </a:p>
      </dgm:t>
    </dgm:pt>
    <dgm:pt modelId="{10FC08A5-CE56-4A5E-8791-26E8D1E79AA2}" type="pres">
      <dgm:prSet presAssocID="{A9742419-8855-44F2-B914-22F55E8143A3}" presName="text_4" presStyleLbl="node1" presStyleIdx="3" presStyleCnt="4" custScaleX="10420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2442088-F27E-45E2-BE3A-668E2A7B791F}" type="pres">
      <dgm:prSet presAssocID="{A9742419-8855-44F2-B914-22F55E8143A3}" presName="accent_4" presStyleCnt="0"/>
      <dgm:spPr/>
      <dgm:t>
        <a:bodyPr/>
        <a:lstStyle/>
        <a:p>
          <a:endParaRPr lang="es-CO"/>
        </a:p>
      </dgm:t>
    </dgm:pt>
    <dgm:pt modelId="{BFBBFADB-F3A7-4355-A4D4-4CFFCDA2481C}" type="pres">
      <dgm:prSet presAssocID="{A9742419-8855-44F2-B914-22F55E8143A3}" presName="accentRepeatNode" presStyleLbl="solidFgAcc1" presStyleIdx="3" presStyleCnt="4"/>
      <dgm:spPr/>
      <dgm:t>
        <a:bodyPr/>
        <a:lstStyle/>
        <a:p>
          <a:endParaRPr lang="es-CO"/>
        </a:p>
      </dgm:t>
    </dgm:pt>
  </dgm:ptLst>
  <dgm:cxnLst>
    <dgm:cxn modelId="{1F244928-44FB-498F-9CC9-815B91B67A3E}" type="presOf" srcId="{A9742419-8855-44F2-B914-22F55E8143A3}" destId="{10FC08A5-CE56-4A5E-8791-26E8D1E79AA2}" srcOrd="0" destOrd="0" presId="urn:microsoft.com/office/officeart/2008/layout/VerticalCurvedList"/>
    <dgm:cxn modelId="{A9B930AC-8B16-4610-9D55-AABEF475B166}" type="presOf" srcId="{8C6EC29A-F783-4F67-A560-6A873F366022}" destId="{33FD22FE-8D6D-49F2-9772-C4F23CEB5DF7}" srcOrd="0" destOrd="0" presId="urn:microsoft.com/office/officeart/2008/layout/VerticalCurvedList"/>
    <dgm:cxn modelId="{B0E508BC-63C2-4757-9EC8-B5B3FBCCA589}" srcId="{5BBE106C-C1A3-41DE-8A67-1808F4E30315}" destId="{A9742419-8855-44F2-B914-22F55E8143A3}" srcOrd="3" destOrd="0" parTransId="{B2408AA1-9676-4387-8B64-56BDCEB97445}" sibTransId="{76F219C4-26E6-4024-BF8A-34CFAA492560}"/>
    <dgm:cxn modelId="{CC971366-BCF1-43AE-904B-F843E1405457}" srcId="{5BBE106C-C1A3-41DE-8A67-1808F4E30315}" destId="{D2C04ED1-12CB-42F3-BC73-3362A1E3ED18}" srcOrd="1" destOrd="0" parTransId="{38A7A671-7EA2-44E9-8E52-6F0E875457A3}" sibTransId="{46DCC8E1-7720-462E-9D08-D31B30666CC0}"/>
    <dgm:cxn modelId="{AF033592-578C-4C94-A742-1628ED2CB32A}" type="presOf" srcId="{D2C04ED1-12CB-42F3-BC73-3362A1E3ED18}" destId="{4C6CBC3C-1179-4E90-8B96-F9A04A3E7793}" srcOrd="0" destOrd="0" presId="urn:microsoft.com/office/officeart/2008/layout/VerticalCurvedList"/>
    <dgm:cxn modelId="{AC1BCDA0-2C69-4BA9-A915-D63B9D95732F}" type="presOf" srcId="{D3556D60-2541-4F22-BB86-2C49208D66C7}" destId="{45A73F8E-96DE-438F-BCC9-D5D9D831D407}" srcOrd="0" destOrd="0" presId="urn:microsoft.com/office/officeart/2008/layout/VerticalCurvedList"/>
    <dgm:cxn modelId="{29D631CC-51AE-40B0-8C3B-FB27FE48444C}" srcId="{5BBE106C-C1A3-41DE-8A67-1808F4E30315}" destId="{BDF4D276-9CF0-47CA-8CEB-745502354419}" srcOrd="0" destOrd="0" parTransId="{8E690290-3B07-4F43-AF5A-640FE438314C}" sibTransId="{D3556D60-2541-4F22-BB86-2C49208D66C7}"/>
    <dgm:cxn modelId="{F3C47C18-296F-446A-BEDD-58AFD548C963}" type="presOf" srcId="{5BBE106C-C1A3-41DE-8A67-1808F4E30315}" destId="{7BB8DAD3-D195-43B7-AD31-EDCCA6BF1071}" srcOrd="0" destOrd="0" presId="urn:microsoft.com/office/officeart/2008/layout/VerticalCurvedList"/>
    <dgm:cxn modelId="{DCDF4D6F-BAA4-4142-BB72-5152B070557C}" type="presOf" srcId="{BDF4D276-9CF0-47CA-8CEB-745502354419}" destId="{77304E93-7B46-4AE8-B93C-4D372D132D31}" srcOrd="0" destOrd="0" presId="urn:microsoft.com/office/officeart/2008/layout/VerticalCurvedList"/>
    <dgm:cxn modelId="{B0505F18-F86B-42E6-B63A-D555B671D5FA}" srcId="{5BBE106C-C1A3-41DE-8A67-1808F4E30315}" destId="{8C6EC29A-F783-4F67-A560-6A873F366022}" srcOrd="2" destOrd="0" parTransId="{E3ECF470-2A92-47A3-A2EF-926968FCFDFF}" sibTransId="{7617B010-D6EB-4887-B338-FD6C87216D9E}"/>
    <dgm:cxn modelId="{95867881-3BEF-4654-B157-6B28038A964C}" type="presParOf" srcId="{7BB8DAD3-D195-43B7-AD31-EDCCA6BF1071}" destId="{E04EF6B3-0025-4A3B-B99E-EE63219BCD54}" srcOrd="0" destOrd="0" presId="urn:microsoft.com/office/officeart/2008/layout/VerticalCurvedList"/>
    <dgm:cxn modelId="{FF51D7AA-69C9-47BE-89C8-0F092F812797}" type="presParOf" srcId="{E04EF6B3-0025-4A3B-B99E-EE63219BCD54}" destId="{0351FE8D-FC8C-4BA2-8B1C-3F2BB5FE405D}" srcOrd="0" destOrd="0" presId="urn:microsoft.com/office/officeart/2008/layout/VerticalCurvedList"/>
    <dgm:cxn modelId="{99EB0A7A-6CFF-49A7-9B96-EC0A94BEA3B5}" type="presParOf" srcId="{0351FE8D-FC8C-4BA2-8B1C-3F2BB5FE405D}" destId="{CCE39077-E6BE-414D-82A7-9615DBDAA546}" srcOrd="0" destOrd="0" presId="urn:microsoft.com/office/officeart/2008/layout/VerticalCurvedList"/>
    <dgm:cxn modelId="{F8B5C8DA-4676-4561-A201-CA7DA9BD9F91}" type="presParOf" srcId="{0351FE8D-FC8C-4BA2-8B1C-3F2BB5FE405D}" destId="{45A73F8E-96DE-438F-BCC9-D5D9D831D407}" srcOrd="1" destOrd="0" presId="urn:microsoft.com/office/officeart/2008/layout/VerticalCurvedList"/>
    <dgm:cxn modelId="{2786A1F4-CD39-472E-9BF1-E6BF3D365EC0}" type="presParOf" srcId="{0351FE8D-FC8C-4BA2-8B1C-3F2BB5FE405D}" destId="{F0F90EC5-EEBA-4C9E-A6DB-49490C545855}" srcOrd="2" destOrd="0" presId="urn:microsoft.com/office/officeart/2008/layout/VerticalCurvedList"/>
    <dgm:cxn modelId="{85DA0EA6-729F-4460-809E-E384867FAB04}" type="presParOf" srcId="{0351FE8D-FC8C-4BA2-8B1C-3F2BB5FE405D}" destId="{65E75EB5-3156-4587-BEB9-BE6727F44DC8}" srcOrd="3" destOrd="0" presId="urn:microsoft.com/office/officeart/2008/layout/VerticalCurvedList"/>
    <dgm:cxn modelId="{5804117B-67C9-4D4A-8AD4-B800983F5130}" type="presParOf" srcId="{E04EF6B3-0025-4A3B-B99E-EE63219BCD54}" destId="{77304E93-7B46-4AE8-B93C-4D372D132D31}" srcOrd="1" destOrd="0" presId="urn:microsoft.com/office/officeart/2008/layout/VerticalCurvedList"/>
    <dgm:cxn modelId="{A9F0EF46-06A4-4A17-9D87-8E8BC2CD3D90}" type="presParOf" srcId="{E04EF6B3-0025-4A3B-B99E-EE63219BCD54}" destId="{0F8BA7AF-4A90-433D-9BF6-9CEA0D3158F7}" srcOrd="2" destOrd="0" presId="urn:microsoft.com/office/officeart/2008/layout/VerticalCurvedList"/>
    <dgm:cxn modelId="{A4D299BF-BC7A-442F-85B0-B2ED20549206}" type="presParOf" srcId="{0F8BA7AF-4A90-433D-9BF6-9CEA0D3158F7}" destId="{3618051E-AE0F-4AED-A668-8C1381EE4DED}" srcOrd="0" destOrd="0" presId="urn:microsoft.com/office/officeart/2008/layout/VerticalCurvedList"/>
    <dgm:cxn modelId="{2E6081C0-0F65-4A47-A624-CEEA03FC72B1}" type="presParOf" srcId="{E04EF6B3-0025-4A3B-B99E-EE63219BCD54}" destId="{4C6CBC3C-1179-4E90-8B96-F9A04A3E7793}" srcOrd="3" destOrd="0" presId="urn:microsoft.com/office/officeart/2008/layout/VerticalCurvedList"/>
    <dgm:cxn modelId="{EAE5489E-DE48-41B7-8BC9-BA2EFE47835F}" type="presParOf" srcId="{E04EF6B3-0025-4A3B-B99E-EE63219BCD54}" destId="{B7C4DE34-EF90-446E-87C1-BF4188C4E536}" srcOrd="4" destOrd="0" presId="urn:microsoft.com/office/officeart/2008/layout/VerticalCurvedList"/>
    <dgm:cxn modelId="{C284E8ED-C51E-422D-83A9-248BCF49651D}" type="presParOf" srcId="{B7C4DE34-EF90-446E-87C1-BF4188C4E536}" destId="{298B5F7B-71B4-441C-80B4-DB4ED04127CF}" srcOrd="0" destOrd="0" presId="urn:microsoft.com/office/officeart/2008/layout/VerticalCurvedList"/>
    <dgm:cxn modelId="{10C00D78-14F9-433F-AEFF-C1FA8801E3C9}" type="presParOf" srcId="{E04EF6B3-0025-4A3B-B99E-EE63219BCD54}" destId="{33FD22FE-8D6D-49F2-9772-C4F23CEB5DF7}" srcOrd="5" destOrd="0" presId="urn:microsoft.com/office/officeart/2008/layout/VerticalCurvedList"/>
    <dgm:cxn modelId="{C47678DB-1DF0-438F-9EC5-640A05ABF45E}" type="presParOf" srcId="{E04EF6B3-0025-4A3B-B99E-EE63219BCD54}" destId="{19915E8B-3B22-4364-89A6-14AB9BC3F775}" srcOrd="6" destOrd="0" presId="urn:microsoft.com/office/officeart/2008/layout/VerticalCurvedList"/>
    <dgm:cxn modelId="{5D951C81-FD6C-45A1-8079-0FC40CD9383D}" type="presParOf" srcId="{19915E8B-3B22-4364-89A6-14AB9BC3F775}" destId="{F2F29883-C22E-47C0-B90A-6D03B783E3BE}" srcOrd="0" destOrd="0" presId="urn:microsoft.com/office/officeart/2008/layout/VerticalCurvedList"/>
    <dgm:cxn modelId="{8B842B1E-BB35-46D5-9308-D5CC2A805F68}" type="presParOf" srcId="{E04EF6B3-0025-4A3B-B99E-EE63219BCD54}" destId="{10FC08A5-CE56-4A5E-8791-26E8D1E79AA2}" srcOrd="7" destOrd="0" presId="urn:microsoft.com/office/officeart/2008/layout/VerticalCurvedList"/>
    <dgm:cxn modelId="{38A9C586-7D27-4C77-AF86-3575B169366A}" type="presParOf" srcId="{E04EF6B3-0025-4A3B-B99E-EE63219BCD54}" destId="{92442088-F27E-45E2-BE3A-668E2A7B791F}" srcOrd="8" destOrd="0" presId="urn:microsoft.com/office/officeart/2008/layout/VerticalCurvedList"/>
    <dgm:cxn modelId="{29BD366B-52D8-467F-9016-D1CDCF1C50C1}" type="presParOf" srcId="{92442088-F27E-45E2-BE3A-668E2A7B791F}" destId="{BFBBFADB-F3A7-4355-A4D4-4CFFCDA2481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73F8E-96DE-438F-BCC9-D5D9D831D407}">
      <dsp:nvSpPr>
        <dsp:cNvPr id="0" name=""/>
        <dsp:cNvSpPr/>
      </dsp:nvSpPr>
      <dsp:spPr>
        <a:xfrm>
          <a:off x="-5723846" y="-867211"/>
          <a:ext cx="6744955" cy="6744955"/>
        </a:xfrm>
        <a:prstGeom prst="blockArc">
          <a:avLst>
            <a:gd name="adj1" fmla="val 18900000"/>
            <a:gd name="adj2" fmla="val 2700000"/>
            <a:gd name="adj3" fmla="val 32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304E93-7B46-4AE8-B93C-4D372D132D31}">
      <dsp:nvSpPr>
        <dsp:cNvPr id="0" name=""/>
        <dsp:cNvSpPr/>
      </dsp:nvSpPr>
      <dsp:spPr>
        <a:xfrm>
          <a:off x="945644" y="444544"/>
          <a:ext cx="5497688" cy="1193669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95422" tIns="45720" rIns="45720" bIns="4572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Recuperación de espacio público: un reto para la seguridad, convivencia y mejoramiento en la calidad de vida </a:t>
          </a:r>
          <a:endParaRPr lang="es-MX" sz="1800" b="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5644" y="444544"/>
        <a:ext cx="5497688" cy="1193669"/>
      </dsp:txXfrm>
    </dsp:sp>
    <dsp:sp modelId="{3618051E-AE0F-4AED-A668-8C1381EE4DED}">
      <dsp:nvSpPr>
        <dsp:cNvPr id="0" name=""/>
        <dsp:cNvSpPr/>
      </dsp:nvSpPr>
      <dsp:spPr>
        <a:xfrm>
          <a:off x="9532" y="375789"/>
          <a:ext cx="1252633" cy="1252633"/>
        </a:xfrm>
        <a:prstGeom prst="ellipse">
          <a:avLst/>
        </a:prstGeom>
        <a:solidFill>
          <a:schemeClr val="bg1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C6CBC3C-1179-4E90-8B96-F9A04A3E7793}">
      <dsp:nvSpPr>
        <dsp:cNvPr id="0" name=""/>
        <dsp:cNvSpPr/>
      </dsp:nvSpPr>
      <dsp:spPr>
        <a:xfrm>
          <a:off x="896031" y="2004212"/>
          <a:ext cx="5522627" cy="1002106"/>
        </a:xfrm>
        <a:prstGeom prst="rect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95422" tIns="45720" rIns="45720" bIns="4572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La Región Capital una Megalópolis </a:t>
          </a:r>
          <a:endParaRPr lang="es-CO" sz="18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6031" y="2004212"/>
        <a:ext cx="5522627" cy="1002106"/>
      </dsp:txXfrm>
    </dsp:sp>
    <dsp:sp modelId="{298B5F7B-71B4-441C-80B4-DB4ED04127CF}">
      <dsp:nvSpPr>
        <dsp:cNvPr id="0" name=""/>
        <dsp:cNvSpPr/>
      </dsp:nvSpPr>
      <dsp:spPr>
        <a:xfrm>
          <a:off x="373798" y="1878949"/>
          <a:ext cx="1252633" cy="12526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FD22FE-8D6D-49F2-9772-C4F23CEB5DF7}">
      <dsp:nvSpPr>
        <dsp:cNvPr id="0" name=""/>
        <dsp:cNvSpPr/>
      </dsp:nvSpPr>
      <dsp:spPr>
        <a:xfrm>
          <a:off x="521962" y="3568921"/>
          <a:ext cx="5917175" cy="1002106"/>
        </a:xfrm>
        <a:prstGeom prst="rect">
          <a:avLst/>
        </a:prstGeom>
        <a:solidFill>
          <a:schemeClr val="bg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95422" tIns="45720" rIns="45720" bIns="4572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Seguimiento Evaluativo al Proceso de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Reformulación del POT de Bogotá</a:t>
          </a:r>
          <a:endParaRPr lang="es-CO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1962" y="3568921"/>
        <a:ext cx="5917175" cy="1002106"/>
      </dsp:txXfrm>
    </dsp:sp>
    <dsp:sp modelId="{F2F29883-C22E-47C0-B90A-6D03B783E3BE}">
      <dsp:nvSpPr>
        <dsp:cNvPr id="0" name=""/>
        <dsp:cNvSpPr/>
      </dsp:nvSpPr>
      <dsp:spPr>
        <a:xfrm>
          <a:off x="9532" y="3382109"/>
          <a:ext cx="1252633" cy="12526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73F8E-96DE-438F-BCC9-D5D9D831D407}">
      <dsp:nvSpPr>
        <dsp:cNvPr id="0" name=""/>
        <dsp:cNvSpPr/>
      </dsp:nvSpPr>
      <dsp:spPr>
        <a:xfrm>
          <a:off x="-5337576" y="-801807"/>
          <a:ext cx="6233894" cy="6233894"/>
        </a:xfrm>
        <a:prstGeom prst="blockArc">
          <a:avLst>
            <a:gd name="adj1" fmla="val 18900000"/>
            <a:gd name="adj2" fmla="val 2700000"/>
            <a:gd name="adj3" fmla="val 346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304E93-7B46-4AE8-B93C-4D372D132D31}">
      <dsp:nvSpPr>
        <dsp:cNvPr id="0" name=""/>
        <dsp:cNvSpPr/>
      </dsp:nvSpPr>
      <dsp:spPr>
        <a:xfrm>
          <a:off x="247570" y="284974"/>
          <a:ext cx="9735213" cy="594903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9558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  Evaluación de la implementación del programa Basura Cero en Bogotá</a:t>
          </a:r>
          <a:endParaRPr lang="es-MX" sz="1800" b="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7570" y="284974"/>
        <a:ext cx="9735213" cy="594903"/>
      </dsp:txXfrm>
    </dsp:sp>
    <dsp:sp modelId="{3618051E-AE0F-4AED-A668-8C1381EE4DED}">
      <dsp:nvSpPr>
        <dsp:cNvPr id="0" name=""/>
        <dsp:cNvSpPr/>
      </dsp:nvSpPr>
      <dsp:spPr>
        <a:xfrm>
          <a:off x="-27553" y="216928"/>
          <a:ext cx="723712" cy="7237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C6CBC3C-1179-4E90-8B96-F9A04A3E7793}">
      <dsp:nvSpPr>
        <dsp:cNvPr id="0" name=""/>
        <dsp:cNvSpPr/>
      </dsp:nvSpPr>
      <dsp:spPr>
        <a:xfrm>
          <a:off x="597433" y="1148624"/>
          <a:ext cx="10065474" cy="578970"/>
        </a:xfrm>
        <a:prstGeom prst="rect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9558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Avances y retos del Plan Maestro para el Manejo Integral de Residuos Sólidos de Bogotá </a:t>
          </a:r>
          <a:endParaRPr lang="es-CO" sz="16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7433" y="1148624"/>
        <a:ext cx="10065474" cy="578970"/>
      </dsp:txXfrm>
    </dsp:sp>
    <dsp:sp modelId="{298B5F7B-71B4-441C-80B4-DB4ED04127CF}">
      <dsp:nvSpPr>
        <dsp:cNvPr id="0" name=""/>
        <dsp:cNvSpPr/>
      </dsp:nvSpPr>
      <dsp:spPr>
        <a:xfrm>
          <a:off x="387319" y="1085105"/>
          <a:ext cx="723712" cy="7237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FD22FE-8D6D-49F2-9772-C4F23CEB5DF7}">
      <dsp:nvSpPr>
        <dsp:cNvPr id="0" name=""/>
        <dsp:cNvSpPr/>
      </dsp:nvSpPr>
      <dsp:spPr>
        <a:xfrm>
          <a:off x="952407" y="2051690"/>
          <a:ext cx="8266790" cy="578970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9558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Avances en el cumplimiento de la sentencia río Bogotá</a:t>
          </a:r>
          <a:endParaRPr lang="es-CO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2407" y="2051690"/>
        <a:ext cx="8266790" cy="578970"/>
      </dsp:txXfrm>
    </dsp:sp>
    <dsp:sp modelId="{F2F29883-C22E-47C0-B90A-6D03B783E3BE}">
      <dsp:nvSpPr>
        <dsp:cNvPr id="0" name=""/>
        <dsp:cNvSpPr/>
      </dsp:nvSpPr>
      <dsp:spPr>
        <a:xfrm>
          <a:off x="514651" y="1953283"/>
          <a:ext cx="723712" cy="7237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FC08A5-CE56-4A5E-8791-26E8D1E79AA2}">
      <dsp:nvSpPr>
        <dsp:cNvPr id="0" name=""/>
        <dsp:cNvSpPr/>
      </dsp:nvSpPr>
      <dsp:spPr>
        <a:xfrm>
          <a:off x="544049" y="2893831"/>
          <a:ext cx="10157291" cy="578970"/>
        </a:xfrm>
        <a:prstGeom prst="rect">
          <a:avLst/>
        </a:prstGeom>
        <a:solidFill>
          <a:srgbClr val="609ED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955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</a:t>
          </a:r>
          <a:r>
            <a:rPr lang="es-CO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Comportamiento de la oferta de vivienda en el Distrito Capital </a:t>
          </a:r>
          <a:endParaRPr lang="es-CO" sz="1800" b="0" kern="1200" dirty="0"/>
        </a:p>
      </dsp:txBody>
      <dsp:txXfrm>
        <a:off x="544049" y="2893831"/>
        <a:ext cx="10157291" cy="578970"/>
      </dsp:txXfrm>
    </dsp:sp>
    <dsp:sp modelId="{BFBBFADB-F3A7-4355-A4D4-4CFFCDA2481C}">
      <dsp:nvSpPr>
        <dsp:cNvPr id="0" name=""/>
        <dsp:cNvSpPr/>
      </dsp:nvSpPr>
      <dsp:spPr>
        <a:xfrm>
          <a:off x="387319" y="2821460"/>
          <a:ext cx="723712" cy="7237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7234EE-C3E9-4A71-8BBB-C1053F3160DD}">
      <dsp:nvSpPr>
        <dsp:cNvPr id="0" name=""/>
        <dsp:cNvSpPr/>
      </dsp:nvSpPr>
      <dsp:spPr>
        <a:xfrm>
          <a:off x="247519" y="3720001"/>
          <a:ext cx="9649548" cy="701092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955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</a:t>
          </a:r>
          <a:r>
            <a:rPr lang="es-CO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Proceso de chatarrización y modernización de la flota de TRANSMILENIO S.A., y su     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incidencia ambiental en el Distrito Capital</a:t>
          </a:r>
          <a:r>
            <a:rPr lang="es-CO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s-CO" sz="1400" b="0" kern="1200" dirty="0"/>
        </a:p>
      </dsp:txBody>
      <dsp:txXfrm>
        <a:off x="247519" y="3720001"/>
        <a:ext cx="9649548" cy="701092"/>
      </dsp:txXfrm>
    </dsp:sp>
    <dsp:sp modelId="{04ACFD85-BCDC-4BC7-8199-463CC4369FA7}">
      <dsp:nvSpPr>
        <dsp:cNvPr id="0" name=""/>
        <dsp:cNvSpPr/>
      </dsp:nvSpPr>
      <dsp:spPr>
        <a:xfrm>
          <a:off x="-27553" y="3689637"/>
          <a:ext cx="723712" cy="7237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73F8E-96DE-438F-BCC9-D5D9D831D407}">
      <dsp:nvSpPr>
        <dsp:cNvPr id="0" name=""/>
        <dsp:cNvSpPr/>
      </dsp:nvSpPr>
      <dsp:spPr>
        <a:xfrm>
          <a:off x="-5337576" y="-801807"/>
          <a:ext cx="6233894" cy="6233894"/>
        </a:xfrm>
        <a:prstGeom prst="blockArc">
          <a:avLst>
            <a:gd name="adj1" fmla="val 18900000"/>
            <a:gd name="adj2" fmla="val 2700000"/>
            <a:gd name="adj3" fmla="val 346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304E93-7B46-4AE8-B93C-4D372D132D31}">
      <dsp:nvSpPr>
        <dsp:cNvPr id="0" name=""/>
        <dsp:cNvSpPr/>
      </dsp:nvSpPr>
      <dsp:spPr>
        <a:xfrm>
          <a:off x="702722" y="284974"/>
          <a:ext cx="8824909" cy="594903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9558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es-CO" sz="18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 Maestro de Movilidad - Sistema Integrado de Transporte Público</a:t>
          </a:r>
          <a:endParaRPr lang="es-MX" sz="1800" b="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2722" y="284974"/>
        <a:ext cx="8824909" cy="594903"/>
      </dsp:txXfrm>
    </dsp:sp>
    <dsp:sp modelId="{3618051E-AE0F-4AED-A668-8C1381EE4DED}">
      <dsp:nvSpPr>
        <dsp:cNvPr id="0" name=""/>
        <dsp:cNvSpPr/>
      </dsp:nvSpPr>
      <dsp:spPr>
        <a:xfrm>
          <a:off x="-27553" y="216928"/>
          <a:ext cx="723712" cy="7237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C6CBC3C-1179-4E90-8B96-F9A04A3E7793}">
      <dsp:nvSpPr>
        <dsp:cNvPr id="0" name=""/>
        <dsp:cNvSpPr/>
      </dsp:nvSpPr>
      <dsp:spPr>
        <a:xfrm>
          <a:off x="597433" y="1075500"/>
          <a:ext cx="10065474" cy="725217"/>
        </a:xfrm>
        <a:prstGeom prst="rect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9558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es-CO" sz="18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El sistema de asociación público-privado como instrumento de 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  gerencia pública para la inversión y el desarrollo regional</a:t>
          </a:r>
          <a:endParaRPr lang="es-CO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7433" y="1075500"/>
        <a:ext cx="10065474" cy="725217"/>
      </dsp:txXfrm>
    </dsp:sp>
    <dsp:sp modelId="{298B5F7B-71B4-441C-80B4-DB4ED04127CF}">
      <dsp:nvSpPr>
        <dsp:cNvPr id="0" name=""/>
        <dsp:cNvSpPr/>
      </dsp:nvSpPr>
      <dsp:spPr>
        <a:xfrm>
          <a:off x="387319" y="1085105"/>
          <a:ext cx="723712" cy="7237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FD22FE-8D6D-49F2-9772-C4F23CEB5DF7}">
      <dsp:nvSpPr>
        <dsp:cNvPr id="0" name=""/>
        <dsp:cNvSpPr/>
      </dsp:nvSpPr>
      <dsp:spPr>
        <a:xfrm>
          <a:off x="952407" y="2051690"/>
          <a:ext cx="8266790" cy="578970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9558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es-CO" sz="18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Evaluación al Plan Maestro de Movilidad (PMM)</a:t>
          </a:r>
          <a:endParaRPr lang="es-CO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2407" y="2051690"/>
        <a:ext cx="8266790" cy="578970"/>
      </dsp:txXfrm>
    </dsp:sp>
    <dsp:sp modelId="{F2F29883-C22E-47C0-B90A-6D03B783E3BE}">
      <dsp:nvSpPr>
        <dsp:cNvPr id="0" name=""/>
        <dsp:cNvSpPr/>
      </dsp:nvSpPr>
      <dsp:spPr>
        <a:xfrm>
          <a:off x="514651" y="1953283"/>
          <a:ext cx="723712" cy="7237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FC08A5-CE56-4A5E-8791-26E8D1E79AA2}">
      <dsp:nvSpPr>
        <dsp:cNvPr id="0" name=""/>
        <dsp:cNvSpPr/>
      </dsp:nvSpPr>
      <dsp:spPr>
        <a:xfrm>
          <a:off x="544049" y="2813375"/>
          <a:ext cx="10157291" cy="739883"/>
        </a:xfrm>
        <a:prstGeom prst="rect">
          <a:avLst/>
        </a:prstGeom>
        <a:solidFill>
          <a:srgbClr val="609ED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955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</a:t>
          </a:r>
          <a:r>
            <a:rPr lang="es-CO" sz="16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Seguimiento y evaluación a la inversión del Plan Maestro de Movilidad, en el marco 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     del Plan de Desarrollo “Bogotá Mejor para Todos</a:t>
          </a:r>
          <a:endParaRPr lang="es-CO" sz="1600" b="0" kern="1200" dirty="0"/>
        </a:p>
      </dsp:txBody>
      <dsp:txXfrm>
        <a:off x="544049" y="2813375"/>
        <a:ext cx="10157291" cy="739883"/>
      </dsp:txXfrm>
    </dsp:sp>
    <dsp:sp modelId="{BFBBFADB-F3A7-4355-A4D4-4CFFCDA2481C}">
      <dsp:nvSpPr>
        <dsp:cNvPr id="0" name=""/>
        <dsp:cNvSpPr/>
      </dsp:nvSpPr>
      <dsp:spPr>
        <a:xfrm>
          <a:off x="387319" y="2821460"/>
          <a:ext cx="723712" cy="7237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7234EE-C3E9-4A71-8BBB-C1053F3160DD}">
      <dsp:nvSpPr>
        <dsp:cNvPr id="0" name=""/>
        <dsp:cNvSpPr/>
      </dsp:nvSpPr>
      <dsp:spPr>
        <a:xfrm>
          <a:off x="247519" y="3781062"/>
          <a:ext cx="9649548" cy="578970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955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</a:t>
          </a:r>
          <a:r>
            <a:rPr lang="es-CO" sz="18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Primera línea del Metro para Bogotá (PLMB). Efectos en las finanzas del D.C.</a:t>
          </a:r>
        </a:p>
      </dsp:txBody>
      <dsp:txXfrm>
        <a:off x="247519" y="3781062"/>
        <a:ext cx="9649548" cy="578970"/>
      </dsp:txXfrm>
    </dsp:sp>
    <dsp:sp modelId="{04ACFD85-BCDC-4BC7-8199-463CC4369FA7}">
      <dsp:nvSpPr>
        <dsp:cNvPr id="0" name=""/>
        <dsp:cNvSpPr/>
      </dsp:nvSpPr>
      <dsp:spPr>
        <a:xfrm>
          <a:off x="-27553" y="3689637"/>
          <a:ext cx="723712" cy="7237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73F8E-96DE-438F-BCC9-D5D9D831D407}">
      <dsp:nvSpPr>
        <dsp:cNvPr id="0" name=""/>
        <dsp:cNvSpPr/>
      </dsp:nvSpPr>
      <dsp:spPr>
        <a:xfrm>
          <a:off x="-5325917" y="-803380"/>
          <a:ext cx="6246184" cy="6246184"/>
        </a:xfrm>
        <a:prstGeom prst="blockArc">
          <a:avLst>
            <a:gd name="adj1" fmla="val 18900000"/>
            <a:gd name="adj2" fmla="val 2700000"/>
            <a:gd name="adj3" fmla="val 346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304E93-7B46-4AE8-B93C-4D372D132D31}">
      <dsp:nvSpPr>
        <dsp:cNvPr id="0" name=""/>
        <dsp:cNvSpPr/>
      </dsp:nvSpPr>
      <dsp:spPr>
        <a:xfrm>
          <a:off x="378814" y="316431"/>
          <a:ext cx="7865325" cy="850165"/>
        </a:xfrm>
        <a:prstGeom prst="rec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6522" tIns="45720" rIns="45720" bIns="4572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Evaluación fiscal a la política pública de infancia y adolescencia (PIA</a:t>
          </a:r>
          <a:r>
            <a:rPr lang="es-CO" sz="18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s-MX" sz="1800" b="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8814" y="316431"/>
        <a:ext cx="7865325" cy="850165"/>
      </dsp:txXfrm>
    </dsp:sp>
    <dsp:sp modelId="{3618051E-AE0F-4AED-A668-8C1381EE4DED}">
      <dsp:nvSpPr>
        <dsp:cNvPr id="0" name=""/>
        <dsp:cNvSpPr/>
      </dsp:nvSpPr>
      <dsp:spPr>
        <a:xfrm>
          <a:off x="-2635" y="267462"/>
          <a:ext cx="892161" cy="8921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C6CBC3C-1179-4E90-8B96-F9A04A3E7793}">
      <dsp:nvSpPr>
        <dsp:cNvPr id="0" name=""/>
        <dsp:cNvSpPr/>
      </dsp:nvSpPr>
      <dsp:spPr>
        <a:xfrm>
          <a:off x="843910" y="1416544"/>
          <a:ext cx="7375727" cy="713728"/>
        </a:xfrm>
        <a:prstGeom prst="rect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6522" tIns="45720" rIns="45720" bIns="4572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Análisis de la Política Pública desde el Nivel Local - Política pública distrital de discapacidad</a:t>
          </a:r>
          <a:endParaRPr lang="es-CO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3910" y="1416544"/>
        <a:ext cx="7375727" cy="713728"/>
      </dsp:txXfrm>
    </dsp:sp>
    <dsp:sp modelId="{298B5F7B-71B4-441C-80B4-DB4ED04127CF}">
      <dsp:nvSpPr>
        <dsp:cNvPr id="0" name=""/>
        <dsp:cNvSpPr/>
      </dsp:nvSpPr>
      <dsp:spPr>
        <a:xfrm>
          <a:off x="406561" y="1338241"/>
          <a:ext cx="892161" cy="8921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FD22FE-8D6D-49F2-9772-C4F23CEB5DF7}">
      <dsp:nvSpPr>
        <dsp:cNvPr id="0" name=""/>
        <dsp:cNvSpPr/>
      </dsp:nvSpPr>
      <dsp:spPr>
        <a:xfrm>
          <a:off x="724738" y="2542073"/>
          <a:ext cx="7516095" cy="713728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6522" tIns="45720" rIns="45720" bIns="4572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Evaluación política pública de infancia y adolescencia - Embarazo en niñas y adolescentes en Bogotá</a:t>
          </a:r>
          <a:endParaRPr lang="es-CO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4738" y="2542073"/>
        <a:ext cx="7516095" cy="713728"/>
      </dsp:txXfrm>
    </dsp:sp>
    <dsp:sp modelId="{F2F29883-C22E-47C0-B90A-6D03B783E3BE}">
      <dsp:nvSpPr>
        <dsp:cNvPr id="0" name=""/>
        <dsp:cNvSpPr/>
      </dsp:nvSpPr>
      <dsp:spPr>
        <a:xfrm>
          <a:off x="406561" y="2409020"/>
          <a:ext cx="892161" cy="8921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FC08A5-CE56-4A5E-8791-26E8D1E79AA2}">
      <dsp:nvSpPr>
        <dsp:cNvPr id="0" name=""/>
        <dsp:cNvSpPr/>
      </dsp:nvSpPr>
      <dsp:spPr>
        <a:xfrm>
          <a:off x="282327" y="3569015"/>
          <a:ext cx="7978096" cy="713728"/>
        </a:xfrm>
        <a:prstGeom prst="rect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652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  Evaluación política pública de infancia y adolescencia - Seguimiento al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  trabajo infantil en la ciudad de Bogotá, D.C. 2012- 2018</a:t>
          </a:r>
          <a:endParaRPr lang="es-CO" sz="1600" b="0" kern="1200" dirty="0"/>
        </a:p>
      </dsp:txBody>
      <dsp:txXfrm>
        <a:off x="282327" y="3569015"/>
        <a:ext cx="7978096" cy="713728"/>
      </dsp:txXfrm>
    </dsp:sp>
    <dsp:sp modelId="{BFBBFADB-F3A7-4355-A4D4-4CFFCDA2481C}">
      <dsp:nvSpPr>
        <dsp:cNvPr id="0" name=""/>
        <dsp:cNvSpPr/>
      </dsp:nvSpPr>
      <dsp:spPr>
        <a:xfrm>
          <a:off x="-2635" y="3479799"/>
          <a:ext cx="892161" cy="8921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67341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AE97F547-BE32-402B-8F93-ABD6BEE3DB0C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72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67341" y="8829972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57B54C32-B6C3-4460-8B42-A78DA15FF1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6506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8BB2D7A9-0E7D-419B-A25D-1993137FB1FF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1" tIns="46570" rIns="93141" bIns="4657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0406" y="4473895"/>
            <a:ext cx="5603240" cy="3660458"/>
          </a:xfrm>
          <a:prstGeom prst="rect">
            <a:avLst/>
          </a:prstGeom>
        </p:spPr>
        <p:txBody>
          <a:bodyPr vert="horz" lIns="93141" tIns="46570" rIns="93141" bIns="4657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72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67341" y="8829972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E654A120-B493-4129-A4EB-D018813B9E0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61005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A120-B493-4129-A4EB-D018813B9E00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1734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0960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904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549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66902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199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3423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891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5514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96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333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9591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245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8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6.jp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5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2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0.JP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9.jpeg"/><Relationship Id="rId1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11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microsoft.com/office/2007/relationships/diagramDrawing" Target="../diagrams/drawing4.xml"/><Relationship Id="rId4" Type="http://schemas.openxmlformats.org/officeDocument/2006/relationships/image" Target="../media/image25.jpeg"/><Relationship Id="rId9" Type="http://schemas.openxmlformats.org/officeDocument/2006/relationships/diagramColors" Target="../diagrams/colors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3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f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351776" y="391433"/>
            <a:ext cx="4407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ESTUDIOS DE ECONOMÍA Y POLÍTICA PÚBLICA</a:t>
            </a:r>
          </a:p>
          <a:p>
            <a:pPr algn="ctr"/>
            <a:endParaRPr lang="es-CO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469874" y="5603162"/>
            <a:ext cx="4597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 smtClean="0">
                <a:solidFill>
                  <a:schemeClr val="bg1"/>
                </a:solidFill>
              </a:rPr>
              <a:t>Juan Carlos Granados Becerra</a:t>
            </a:r>
          </a:p>
          <a:p>
            <a:r>
              <a:rPr lang="es-CO" sz="2000" dirty="0" smtClean="0">
                <a:solidFill>
                  <a:schemeClr val="bg1"/>
                </a:solidFill>
              </a:rPr>
              <a:t>Contralor de Bogotá</a:t>
            </a:r>
            <a:endParaRPr lang="es-CO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93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419097"/>
            <a:ext cx="10634472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2" y="434542"/>
            <a:ext cx="9484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HÁBITAT Y AMBIENTE</a:t>
            </a:r>
            <a:endParaRPr lang="es-CO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Diagrama 20">
            <a:extLst>
              <a:ext uri="{FF2B5EF4-FFF2-40B4-BE49-F238E27FC236}">
                <a16:creationId xmlns="" xmlns:a16="http://schemas.microsoft.com/office/drawing/2014/main" id="{1152FFE4-4934-42C9-BF5E-2C52750F2F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3758613"/>
              </p:ext>
            </p:extLst>
          </p:nvPr>
        </p:nvGraphicFramePr>
        <p:xfrm>
          <a:off x="414667" y="1267601"/>
          <a:ext cx="10662908" cy="4630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" name="Imagen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03110" y="5135499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CO" b="1" dirty="0"/>
          </a:p>
        </p:txBody>
      </p:sp>
      <p:sp>
        <p:nvSpPr>
          <p:cNvPr id="15" name="Rectángulo 14"/>
          <p:cNvSpPr/>
          <p:nvPr/>
        </p:nvSpPr>
        <p:spPr>
          <a:xfrm>
            <a:off x="822167" y="4265593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CO" dirty="0"/>
          </a:p>
        </p:txBody>
      </p:sp>
      <p:sp>
        <p:nvSpPr>
          <p:cNvPr id="19" name="Rectángulo 18"/>
          <p:cNvSpPr/>
          <p:nvPr/>
        </p:nvSpPr>
        <p:spPr>
          <a:xfrm>
            <a:off x="841412" y="2536798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CO" dirty="0"/>
          </a:p>
        </p:txBody>
      </p:sp>
      <p:sp>
        <p:nvSpPr>
          <p:cNvPr id="22" name="Rectángulo 21"/>
          <p:cNvSpPr/>
          <p:nvPr/>
        </p:nvSpPr>
        <p:spPr>
          <a:xfrm>
            <a:off x="412592" y="1653507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CO" dirty="0"/>
          </a:p>
        </p:txBody>
      </p:sp>
      <p:sp>
        <p:nvSpPr>
          <p:cNvPr id="20" name="Rectángulo 19"/>
          <p:cNvSpPr/>
          <p:nvPr/>
        </p:nvSpPr>
        <p:spPr>
          <a:xfrm>
            <a:off x="975540" y="3416487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9625" y="4052873"/>
            <a:ext cx="1072897" cy="7145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87" y="5019165"/>
            <a:ext cx="1033400" cy="8536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901" y="3229322"/>
            <a:ext cx="1045654" cy="767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912" y="2328532"/>
            <a:ext cx="1074246" cy="727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10" y="1374067"/>
            <a:ext cx="1074246" cy="808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632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a 17">
            <a:extLst>
              <a:ext uri="{FF2B5EF4-FFF2-40B4-BE49-F238E27FC236}">
                <a16:creationId xmlns="" xmlns:a16="http://schemas.microsoft.com/office/drawing/2014/main" id="{1152FFE4-4934-42C9-BF5E-2C52750F2F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5499503"/>
              </p:ext>
            </p:extLst>
          </p:nvPr>
        </p:nvGraphicFramePr>
        <p:xfrm>
          <a:off x="690438" y="1238573"/>
          <a:ext cx="10662908" cy="4630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398341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2" y="434542"/>
            <a:ext cx="9484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MOVILIDAD</a:t>
            </a:r>
            <a:endParaRPr lang="es-CO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420" y="2193486"/>
            <a:ext cx="1091593" cy="936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342" y="1325555"/>
            <a:ext cx="1091594" cy="8186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762" y="3122311"/>
            <a:ext cx="1134755" cy="812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Rectángulo 23"/>
          <p:cNvSpPr/>
          <p:nvPr/>
        </p:nvSpPr>
        <p:spPr>
          <a:xfrm>
            <a:off x="678881" y="5106471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CO" b="1" dirty="0"/>
          </a:p>
        </p:txBody>
      </p:sp>
      <p:sp>
        <p:nvSpPr>
          <p:cNvPr id="25" name="Rectángulo 24"/>
          <p:cNvSpPr/>
          <p:nvPr/>
        </p:nvSpPr>
        <p:spPr>
          <a:xfrm>
            <a:off x="1097938" y="4236565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es-CO" dirty="0"/>
          </a:p>
        </p:txBody>
      </p:sp>
      <p:sp>
        <p:nvSpPr>
          <p:cNvPr id="26" name="Rectángulo 25"/>
          <p:cNvSpPr/>
          <p:nvPr/>
        </p:nvSpPr>
        <p:spPr>
          <a:xfrm>
            <a:off x="1117183" y="250777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es-CO" dirty="0"/>
          </a:p>
        </p:txBody>
      </p:sp>
      <p:sp>
        <p:nvSpPr>
          <p:cNvPr id="27" name="Rectángulo 26"/>
          <p:cNvSpPr/>
          <p:nvPr/>
        </p:nvSpPr>
        <p:spPr>
          <a:xfrm>
            <a:off x="688363" y="1624479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CO" dirty="0"/>
          </a:p>
        </p:txBody>
      </p:sp>
      <p:sp>
        <p:nvSpPr>
          <p:cNvPr id="28" name="Rectángulo 27"/>
          <p:cNvSpPr/>
          <p:nvPr/>
        </p:nvSpPr>
        <p:spPr>
          <a:xfrm>
            <a:off x="1251311" y="3387459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s-CO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07115" y="3969076"/>
            <a:ext cx="1120202" cy="749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22" y="4992624"/>
            <a:ext cx="1351598" cy="78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4477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434542"/>
            <a:ext cx="10715624" cy="52322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1" y="434542"/>
            <a:ext cx="10676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DE LAS POLÍTICAS PÚBLICAS DISTRITALES</a:t>
            </a:r>
            <a:endParaRPr lang="es-CO" sz="3200" dirty="0">
              <a:solidFill>
                <a:schemeClr val="bg1"/>
              </a:solidFill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400594" y="947257"/>
            <a:ext cx="373597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786384" y="4608576"/>
            <a:ext cx="9811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La evaluación de la política pública distrital busca establecer si las acciones emprendidas por la Administración Distrital, logran los resultados esperados en consideración con los objetivos previamente formulados, y si en la ejecución de los programas y proyectos se aseguró el uso eficiente de los recursos públicos. 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44" y="1152144"/>
            <a:ext cx="9710928" cy="3236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46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398341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2" y="434542"/>
            <a:ext cx="9484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INTEGRACIÓN SOCIAL</a:t>
            </a:r>
            <a:endParaRPr lang="es-CO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451" y="1444751"/>
            <a:ext cx="1488821" cy="1091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6" descr="Resultado de imagen para adolescentes embarazad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963451" y="2836455"/>
            <a:ext cx="1910536" cy="1356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Diagrama 22">
            <a:extLst>
              <a:ext uri="{FF2B5EF4-FFF2-40B4-BE49-F238E27FC236}">
                <a16:creationId xmlns="" xmlns:a16="http://schemas.microsoft.com/office/drawing/2014/main" id="{1152FFE4-4934-42C9-BF5E-2C52750F2F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2830313"/>
              </p:ext>
            </p:extLst>
          </p:nvPr>
        </p:nvGraphicFramePr>
        <p:xfrm>
          <a:off x="414668" y="1267601"/>
          <a:ext cx="8244140" cy="4639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473075" y="1740425"/>
            <a:ext cx="972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dirty="0"/>
              <a:t>2016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875411" y="2836455"/>
            <a:ext cx="972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dirty="0"/>
              <a:t>2017</a:t>
            </a:r>
            <a:endParaRPr lang="es-C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73075" y="4960302"/>
            <a:ext cx="972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2019</a:t>
            </a:r>
            <a:endParaRPr lang="es-CO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866267" y="3913180"/>
            <a:ext cx="972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2018</a:t>
            </a:r>
            <a:endParaRPr lang="es-CO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451" y="4714425"/>
            <a:ext cx="1576473" cy="1114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9982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a 10">
            <a:extLst>
              <a:ext uri="{FF2B5EF4-FFF2-40B4-BE49-F238E27FC236}">
                <a16:creationId xmlns="" xmlns:a16="http://schemas.microsoft.com/office/drawing/2014/main" id="{1152FFE4-4934-42C9-BF5E-2C52750F2F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1516922"/>
              </p:ext>
            </p:extLst>
          </p:nvPr>
        </p:nvGraphicFramePr>
        <p:xfrm>
          <a:off x="679844" y="1221881"/>
          <a:ext cx="6927964" cy="4881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398341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2" y="434542"/>
            <a:ext cx="9484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endParaRPr lang="es-CO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>
            <a:off x="361188" y="1636776"/>
            <a:ext cx="1600200" cy="1600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/>
          <p:cNvSpPr txBox="1"/>
          <p:nvPr/>
        </p:nvSpPr>
        <p:spPr>
          <a:xfrm>
            <a:off x="539837" y="2128709"/>
            <a:ext cx="119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s-ES" sz="3200" dirty="0"/>
              <a:t>2016</a:t>
            </a:r>
            <a:endParaRPr lang="es-CO" sz="3200" dirty="0"/>
          </a:p>
        </p:txBody>
      </p:sp>
      <p:sp>
        <p:nvSpPr>
          <p:cNvPr id="16" name="Elipse 15"/>
          <p:cNvSpPr/>
          <p:nvPr/>
        </p:nvSpPr>
        <p:spPr>
          <a:xfrm>
            <a:off x="379476" y="3547872"/>
            <a:ext cx="1600200" cy="1600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CuadroTexto 16"/>
          <p:cNvSpPr txBox="1"/>
          <p:nvPr/>
        </p:nvSpPr>
        <p:spPr>
          <a:xfrm>
            <a:off x="558125" y="4039805"/>
            <a:ext cx="119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s-ES" sz="3200" dirty="0" smtClean="0"/>
              <a:t>2019</a:t>
            </a:r>
            <a:endParaRPr lang="es-CO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t="7956" r="20623" b="7643"/>
          <a:stretch/>
        </p:blipFill>
        <p:spPr>
          <a:xfrm>
            <a:off x="7260336" y="1865375"/>
            <a:ext cx="4398263" cy="32621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647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398340"/>
            <a:ext cx="10652760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2" y="434542"/>
            <a:ext cx="9484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endParaRPr lang="es-CO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graphicFrame>
        <p:nvGraphicFramePr>
          <p:cNvPr id="18" name="Diagrama 17">
            <a:extLst>
              <a:ext uri="{FF2B5EF4-FFF2-40B4-BE49-F238E27FC236}">
                <a16:creationId xmlns="" xmlns:a16="http://schemas.microsoft.com/office/drawing/2014/main" id="{1152FFE4-4934-42C9-BF5E-2C52750F2F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3557476"/>
              </p:ext>
            </p:extLst>
          </p:nvPr>
        </p:nvGraphicFramePr>
        <p:xfrm>
          <a:off x="850392" y="1362455"/>
          <a:ext cx="8000440" cy="4270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" name="Elipse 23"/>
          <p:cNvSpPr/>
          <p:nvPr/>
        </p:nvSpPr>
        <p:spPr>
          <a:xfrm>
            <a:off x="274320" y="4325112"/>
            <a:ext cx="1408176" cy="140817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sp>
        <p:nvSpPr>
          <p:cNvPr id="25" name="CuadroTexto 24"/>
          <p:cNvSpPr txBox="1"/>
          <p:nvPr/>
        </p:nvSpPr>
        <p:spPr>
          <a:xfrm>
            <a:off x="380148" y="4661597"/>
            <a:ext cx="119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s-ES" sz="3200" dirty="0" smtClean="0"/>
              <a:t>2019</a:t>
            </a:r>
            <a:endParaRPr lang="es-CO" sz="3200" dirty="0"/>
          </a:p>
        </p:txBody>
      </p:sp>
      <p:sp>
        <p:nvSpPr>
          <p:cNvPr id="26" name="Elipse 25"/>
          <p:cNvSpPr/>
          <p:nvPr/>
        </p:nvSpPr>
        <p:spPr>
          <a:xfrm>
            <a:off x="274320" y="2798064"/>
            <a:ext cx="1408176" cy="140817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sp>
        <p:nvSpPr>
          <p:cNvPr id="27" name="CuadroTexto 26"/>
          <p:cNvSpPr txBox="1"/>
          <p:nvPr/>
        </p:nvSpPr>
        <p:spPr>
          <a:xfrm>
            <a:off x="380148" y="3134549"/>
            <a:ext cx="119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s-ES" sz="3200" dirty="0" smtClean="0"/>
              <a:t>2017</a:t>
            </a:r>
            <a:endParaRPr lang="es-CO" sz="3200" dirty="0"/>
          </a:p>
        </p:txBody>
      </p:sp>
      <p:sp>
        <p:nvSpPr>
          <p:cNvPr id="28" name="Elipse 27"/>
          <p:cNvSpPr/>
          <p:nvPr/>
        </p:nvSpPr>
        <p:spPr>
          <a:xfrm>
            <a:off x="274320" y="1252728"/>
            <a:ext cx="1408176" cy="140817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sp>
        <p:nvSpPr>
          <p:cNvPr id="29" name="CuadroTexto 28"/>
          <p:cNvSpPr txBox="1"/>
          <p:nvPr/>
        </p:nvSpPr>
        <p:spPr>
          <a:xfrm>
            <a:off x="380148" y="1589213"/>
            <a:ext cx="119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s-ES" sz="3200" dirty="0" smtClean="0"/>
              <a:t>2016</a:t>
            </a:r>
            <a:endParaRPr lang="es-CO" sz="3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5" r="4636"/>
          <a:stretch/>
        </p:blipFill>
        <p:spPr>
          <a:xfrm>
            <a:off x="7833945" y="1892809"/>
            <a:ext cx="3660061" cy="29071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253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Diagrama 22">
            <a:extLst>
              <a:ext uri="{FF2B5EF4-FFF2-40B4-BE49-F238E27FC236}">
                <a16:creationId xmlns="" xmlns:a16="http://schemas.microsoft.com/office/drawing/2014/main" id="{1152FFE4-4934-42C9-BF5E-2C52750F2F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084802"/>
              </p:ext>
            </p:extLst>
          </p:nvPr>
        </p:nvGraphicFramePr>
        <p:xfrm>
          <a:off x="414668" y="1267601"/>
          <a:ext cx="7814932" cy="4881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398340"/>
            <a:ext cx="10643616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2" y="434542"/>
            <a:ext cx="9484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 SOCIAL DE LAS POLÍTICAS PÚBLICAS</a:t>
            </a:r>
            <a:endParaRPr lang="es-CO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09664" y="5219935"/>
            <a:ext cx="870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400" b="1" dirty="0">
                <a:solidFill>
                  <a:schemeClr val="accent1">
                    <a:lumMod val="50000"/>
                  </a:schemeClr>
                </a:solidFill>
              </a:rPr>
              <a:t>2019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CO" dirty="0"/>
          </a:p>
        </p:txBody>
      </p:sp>
      <p:sp>
        <p:nvSpPr>
          <p:cNvPr id="15" name="Rectángulo 14"/>
          <p:cNvSpPr/>
          <p:nvPr/>
        </p:nvSpPr>
        <p:spPr>
          <a:xfrm>
            <a:off x="930288" y="2901831"/>
            <a:ext cx="870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400" b="1" dirty="0">
                <a:solidFill>
                  <a:schemeClr val="accent1">
                    <a:lumMod val="50000"/>
                  </a:schemeClr>
                </a:solidFill>
              </a:rPr>
              <a:t>2017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CO" dirty="0"/>
          </a:p>
        </p:txBody>
      </p:sp>
      <p:sp>
        <p:nvSpPr>
          <p:cNvPr id="19" name="Rectángulo 18"/>
          <p:cNvSpPr/>
          <p:nvPr/>
        </p:nvSpPr>
        <p:spPr>
          <a:xfrm>
            <a:off x="930288" y="4061027"/>
            <a:ext cx="870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400" b="1" dirty="0">
                <a:solidFill>
                  <a:schemeClr val="accent1">
                    <a:lumMod val="50000"/>
                  </a:schemeClr>
                </a:solidFill>
              </a:rPr>
              <a:t>2018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CO" dirty="0"/>
          </a:p>
        </p:txBody>
      </p:sp>
      <p:sp>
        <p:nvSpPr>
          <p:cNvPr id="22" name="Rectángulo 21"/>
          <p:cNvSpPr/>
          <p:nvPr/>
        </p:nvSpPr>
        <p:spPr>
          <a:xfrm>
            <a:off x="500520" y="1762133"/>
            <a:ext cx="870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chemeClr val="accent1">
                    <a:lumMod val="50000"/>
                  </a:schemeClr>
                </a:solidFill>
              </a:rPr>
              <a:t>2016 </a:t>
            </a:r>
          </a:p>
        </p:txBody>
      </p:sp>
      <p:sp>
        <p:nvSpPr>
          <p:cNvPr id="6" name="AutoShape 2" descr="Resultado de imagen de envejecimiento y veje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5" t="-1668" r="32962" b="1668"/>
          <a:stretch/>
        </p:blipFill>
        <p:spPr>
          <a:xfrm>
            <a:off x="8666090" y="1666639"/>
            <a:ext cx="2698660" cy="4123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311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398341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2" y="434542"/>
            <a:ext cx="9484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REVISTA BOGOTÁ ECONÓMICA</a:t>
            </a:r>
            <a:endParaRPr lang="es-CO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147" y="1569849"/>
            <a:ext cx="2375054" cy="2839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7558" y="2006954"/>
            <a:ext cx="2573645" cy="3282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15" y="1455520"/>
            <a:ext cx="2592615" cy="3343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0586" y="2249447"/>
            <a:ext cx="2775205" cy="3579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356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398341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2" y="434542"/>
            <a:ext cx="9484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PRONUNCIAMIENTOS 2016-2019</a:t>
            </a:r>
            <a:endParaRPr lang="es-CO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2" y="1277048"/>
            <a:ext cx="3856534" cy="385653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661366" y="4425696"/>
            <a:ext cx="5284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Ejecución Presupuestal de la Vigencia</a:t>
            </a:r>
          </a:p>
          <a:p>
            <a:pPr algn="just"/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Proyecto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Presupuesto</a:t>
            </a:r>
            <a:endParaRPr lang="es-CO" sz="2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6413171" y="5282339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Cumplimiento del Plan de Desarrollo</a:t>
            </a:r>
          </a:p>
          <a:p>
            <a:pPr algn="just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Proyecto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 Plan de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endParaRPr lang="es-CO" sz="2000" dirty="0"/>
          </a:p>
        </p:txBody>
      </p:sp>
      <p:sp>
        <p:nvSpPr>
          <p:cNvPr id="7" name="CuadroTexto 6"/>
          <p:cNvSpPr txBox="1"/>
          <p:nvPr/>
        </p:nvSpPr>
        <p:spPr>
          <a:xfrm>
            <a:off x="3944674" y="5362541"/>
            <a:ext cx="2048121" cy="646331"/>
          </a:xfrm>
          <a:prstGeom prst="rect">
            <a:avLst/>
          </a:prstGeom>
          <a:solidFill>
            <a:srgbClr val="CBDB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PLAN DE </a:t>
            </a:r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endParaRPr lang="es-CO" dirty="0"/>
          </a:p>
        </p:txBody>
      </p:sp>
      <p:sp>
        <p:nvSpPr>
          <p:cNvPr id="8" name="CuadroTexto 7"/>
          <p:cNvSpPr txBox="1"/>
          <p:nvPr/>
        </p:nvSpPr>
        <p:spPr>
          <a:xfrm>
            <a:off x="3300029" y="4515341"/>
            <a:ext cx="2039854" cy="369332"/>
          </a:xfrm>
          <a:prstGeom prst="rect">
            <a:avLst/>
          </a:prstGeom>
          <a:solidFill>
            <a:srgbClr val="CBDBE9"/>
          </a:solidFill>
        </p:spPr>
        <p:txBody>
          <a:bodyPr wrap="none" rtlCol="0">
            <a:spAutoFit/>
          </a:bodyPr>
          <a:lstStyle/>
          <a:p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PRESUPUESTAL</a:t>
            </a:r>
            <a:endParaRPr lang="es-CO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8"/>
          <a:stretch/>
        </p:blipFill>
        <p:spPr>
          <a:xfrm>
            <a:off x="5814557" y="1572768"/>
            <a:ext cx="5108879" cy="2642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8760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398341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36270" y="434542"/>
            <a:ext cx="50495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PROGRAMACIÓN PAE-2020</a:t>
            </a:r>
            <a:endParaRPr lang="es-CO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405675"/>
              </p:ext>
            </p:extLst>
          </p:nvPr>
        </p:nvGraphicFramePr>
        <p:xfrm>
          <a:off x="1336431" y="1623189"/>
          <a:ext cx="8053753" cy="109363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73013"/>
                <a:gridCol w="2033330"/>
                <a:gridCol w="2802989"/>
                <a:gridCol w="1344421"/>
              </a:tblGrid>
              <a:tr h="7175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ESTRUCTURAL</a:t>
                      </a:r>
                      <a:endParaRPr lang="es-CO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s-CO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PRONUNCIAMIENTO</a:t>
                      </a:r>
                      <a:endParaRPr lang="es-CO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CO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761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CO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DB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CO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DB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CO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DB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s-CO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DBE9"/>
                    </a:solidFill>
                  </a:tcPr>
                </a:tc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1683" r="8105" b="721"/>
          <a:stretch/>
        </p:blipFill>
        <p:spPr>
          <a:xfrm>
            <a:off x="3269467" y="3155443"/>
            <a:ext cx="4232698" cy="2797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2032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398341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53974" y="425398"/>
            <a:ext cx="10289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ESTUDIOS DE ECONOMÍA Y POLÍTICA PÚBLICA</a:t>
            </a:r>
            <a:endParaRPr lang="es-CO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955280" y="2962656"/>
            <a:ext cx="37581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Vigilancia y control </a:t>
            </a:r>
            <a:b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a las finanzas públicas, las </a:t>
            </a:r>
          </a:p>
          <a:p>
            <a:pPr algn="ctr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políticas públicas y </a:t>
            </a:r>
          </a:p>
          <a:p>
            <a:pPr algn="ctr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el Plan de Desarrollo </a:t>
            </a:r>
            <a:b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del Distrito Capital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O" sz="1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14" y="1645920"/>
            <a:ext cx="6882893" cy="39044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0935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419098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2" y="434542"/>
            <a:ext cx="9484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PROGRAMACIÓN 2020</a:t>
            </a:r>
            <a:endParaRPr lang="es-CO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75488" y="3877056"/>
            <a:ext cx="4288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 PÚBLICAS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Evolución de las Políticas Públicas Sectoriales en el D.C.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Movilidad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Sostenible en Bogotá D.C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340096" y="3877056"/>
            <a:ext cx="60716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ESTUDIOS ECONÓMICOS Y FISCALES</a:t>
            </a:r>
          </a:p>
          <a:p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Presente y </a:t>
            </a:r>
            <a:r>
              <a:rPr lang="es-C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futuro 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del agua para Bogotá D.C.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Sector 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turístico en el desarrollo económico de la ciudad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Inversiones 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en infraestructura sismo resistente en el D.C.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POT 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¿Para dónde va la planificación urbana en Bogotá D.C.?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Informe 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sobre el estado de la salud mental en el D.C. 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0" b="20667"/>
          <a:stretch/>
        </p:blipFill>
        <p:spPr>
          <a:xfrm>
            <a:off x="5339584" y="1371600"/>
            <a:ext cx="5898392" cy="2221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" t="25152" r="6666" b="6242"/>
          <a:stretch/>
        </p:blipFill>
        <p:spPr>
          <a:xfrm>
            <a:off x="441960" y="1371600"/>
            <a:ext cx="4303776" cy="2231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2729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79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398341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90278" y="474267"/>
            <a:ext cx="9484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DE LAS FINANZAS PÚBLICAS</a:t>
            </a:r>
            <a:endParaRPr lang="es-CO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49255" y="1276486"/>
            <a:ext cx="10412649" cy="57915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just"/>
            <a:r>
              <a:rPr lang="es-ES" sz="2800" b="1" dirty="0" smtClean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INFORMES OBLIGATORIOS</a:t>
            </a:r>
            <a:r>
              <a:rPr lang="es-CO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s-CO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CO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período 2016-2019 se comunicaron 56 </a:t>
            </a:r>
            <a:r>
              <a:rPr lang="es-CO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informes</a:t>
            </a:r>
            <a:endParaRPr lang="es-CO" sz="20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617851"/>
              </p:ext>
            </p:extLst>
          </p:nvPr>
        </p:nvGraphicFramePr>
        <p:xfrm>
          <a:off x="5312664" y="2258567"/>
          <a:ext cx="6135624" cy="347472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6135624"/>
              </a:tblGrid>
              <a:tr h="293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Estadísticas Presupuestales del Distrito </a:t>
                      </a:r>
                      <a:r>
                        <a:rPr lang="es-CO" sz="16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Capital</a:t>
                      </a:r>
                      <a:endParaRPr lang="es-CO" sz="2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5872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Deuda Pública, Estado de Tesorería e Inversiones Financieras del Distrito </a:t>
                      </a:r>
                      <a:r>
                        <a:rPr lang="es-CO" sz="16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Capital -</a:t>
                      </a:r>
                      <a:r>
                        <a:rPr lang="es-CO" sz="1600" b="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Trimestral y Anual</a:t>
                      </a:r>
                      <a:endParaRPr lang="es-CO" sz="2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5872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Dictamen a los Estados Financieros Consolidados del Sector Público Distrital, Gobierno y Bogotá </a:t>
                      </a:r>
                      <a:r>
                        <a:rPr lang="es-CO" sz="16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D.C.</a:t>
                      </a:r>
                      <a:endParaRPr lang="es-CO" sz="2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293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600" b="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Cuenta General del Presupuesto y del Tesoro del Distrito Capital</a:t>
                      </a:r>
                      <a:endParaRPr lang="es-ES" sz="2400" b="0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293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600" b="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Estado de las Finanzas Públicas del Distrito Capital</a:t>
                      </a:r>
                      <a:endParaRPr lang="es-ES" sz="2400" b="0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5387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600" b="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Ingresos, Gastos e Inversiones del Distrito Capital - Trimestral y</a:t>
                      </a:r>
                      <a:r>
                        <a:rPr lang="es-ES" sz="1600" b="0" baseline="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Anual</a:t>
                      </a:r>
                      <a:endParaRPr lang="es-ES" sz="2400" b="0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293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600" b="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Balance Social de las Políticas Públicas del Distrito</a:t>
                      </a:r>
                      <a:r>
                        <a:rPr lang="es-ES" sz="1600" b="0" baseline="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Capital</a:t>
                      </a:r>
                      <a:endParaRPr lang="es-ES" sz="2400" b="0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293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600" b="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Evaluación de la Gestión Fiscal y el Plan de Desarrollo</a:t>
                      </a:r>
                      <a:endParaRPr lang="es-ES" sz="2400" b="0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293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Estado de los Recursos Naturales y del Ambiente de  Bogotá D.C.</a:t>
                      </a:r>
                      <a:endParaRPr lang="es-CO" sz="2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" t="12952" r="1900" b="18307"/>
          <a:stretch/>
        </p:blipFill>
        <p:spPr>
          <a:xfrm>
            <a:off x="395995" y="2304288"/>
            <a:ext cx="4477758" cy="3324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29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398341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98555" y="516418"/>
            <a:ext cx="10415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DE LAS FINANZAS DEL DISTRITO CAPITAL 2019</a:t>
            </a:r>
            <a:endParaRPr lang="es-CO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300216" y="1595921"/>
            <a:ext cx="51846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GENERAL </a:t>
            </a:r>
            <a:endParaRPr lang="es-CO" sz="1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$35,2 BILLONES</a:t>
            </a:r>
            <a:r>
              <a:rPr lang="es-E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Ejecución Gastos </a:t>
            </a:r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$28,1 billones (80%)</a:t>
            </a:r>
          </a:p>
          <a:p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Ejecución de ingresos </a:t>
            </a:r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93,2%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y Autorizaciones de giros </a:t>
            </a:r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63,1%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LOCALIDADES FDL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$2,0 BILLONES</a:t>
            </a:r>
          </a:p>
          <a:p>
            <a:r>
              <a:rPr lang="es-ES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Nivel de giros </a:t>
            </a:r>
            <a:r>
              <a:rPr lang="es-E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53,1%</a:t>
            </a:r>
            <a:r>
              <a:rPr lang="es-ES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S" sz="14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s-E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DEUDA A 31 DE DICIEMBRE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$12,2 BILLONES,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 un incremento del </a:t>
            </a:r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19,6% -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 2018, $10,2 billones.</a:t>
            </a:r>
          </a:p>
          <a:p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CUPO DE ENDEUDAMIENTO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$6,9 billones  2016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$8,1 billones  2019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Incremento 16,3%</a:t>
            </a:r>
            <a:endParaRPr lang="es-CO" sz="1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8" t="3795" r="1396" b="2540"/>
          <a:stretch/>
        </p:blipFill>
        <p:spPr>
          <a:xfrm>
            <a:off x="446575" y="1627632"/>
            <a:ext cx="5350682" cy="3776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75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398341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1" y="507694"/>
            <a:ext cx="10815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DE LAS FINANZAS DEL DISTRITO CAPITAL 2016-2019</a:t>
            </a:r>
            <a:endParaRPr lang="es-CO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-73152" y="1149778"/>
            <a:ext cx="10058400" cy="7627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7200" b="1" u="sng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808241" y="1929908"/>
            <a:ext cx="55120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GENERAL CONSOLIDADO 2016 - 2019</a:t>
            </a:r>
          </a:p>
          <a:p>
            <a:r>
              <a:rPr lang="es-E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$112,2 billones, </a:t>
            </a:r>
          </a:p>
          <a:p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Ejecución Gastos </a:t>
            </a:r>
            <a:r>
              <a:rPr lang="es-E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$94,5 billones (84,3%)</a:t>
            </a:r>
          </a:p>
          <a:p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Ejecución de ingresos </a:t>
            </a:r>
            <a:r>
              <a:rPr lang="es-E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$105,8 billones 94,3% </a:t>
            </a:r>
          </a:p>
          <a:p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Autorizaciones de giros </a:t>
            </a:r>
            <a:r>
              <a:rPr lang="es-E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$76,3 billones 68,0%.</a:t>
            </a:r>
          </a:p>
          <a:p>
            <a:endParaRPr lang="es-CO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LOCALIDADES FDL</a:t>
            </a:r>
            <a:r>
              <a:rPr lang="es-419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419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es-419" sz="1600" dirty="0">
                <a:latin typeface="Arial" panose="020B0604020202020204" pitchFamily="34" charset="0"/>
                <a:cs typeface="Arial" panose="020B0604020202020204" pitchFamily="34" charset="0"/>
              </a:rPr>
              <a:t>Presupuesto $</a:t>
            </a:r>
            <a:r>
              <a:rPr lang="es-419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s-419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s-419" sz="1600" dirty="0">
                <a:latin typeface="Arial" panose="020B0604020202020204" pitchFamily="34" charset="0"/>
                <a:cs typeface="Arial" panose="020B0604020202020204" pitchFamily="34" charset="0"/>
              </a:rPr>
              <a:t>billones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s-419" sz="1600" dirty="0">
                <a:latin typeface="Arial" panose="020B0604020202020204" pitchFamily="34" charset="0"/>
                <a:cs typeface="Arial" panose="020B0604020202020204" pitchFamily="34" charset="0"/>
              </a:rPr>
              <a:t> Nivel de giros 39,9%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419" sz="1600" dirty="0">
                <a:latin typeface="Arial" panose="020B0604020202020204" pitchFamily="34" charset="0"/>
                <a:cs typeface="Arial" panose="020B0604020202020204" pitchFamily="34" charset="0"/>
              </a:rPr>
              <a:t>2017 Presupuesto $</a:t>
            </a:r>
            <a:r>
              <a:rPr lang="es-419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s-419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s-419" sz="1600" dirty="0">
                <a:latin typeface="Arial" panose="020B0604020202020204" pitchFamily="34" charset="0"/>
                <a:cs typeface="Arial" panose="020B0604020202020204" pitchFamily="34" charset="0"/>
              </a:rPr>
              <a:t>billones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s-419" sz="1600" dirty="0">
                <a:latin typeface="Arial" panose="020B0604020202020204" pitchFamily="34" charset="0"/>
                <a:cs typeface="Arial" panose="020B0604020202020204" pitchFamily="34" charset="0"/>
              </a:rPr>
              <a:t> Nivel de giros 41,8%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419" sz="1600" dirty="0">
                <a:latin typeface="Arial" panose="020B0604020202020204" pitchFamily="34" charset="0"/>
                <a:cs typeface="Arial" panose="020B0604020202020204" pitchFamily="34" charset="0"/>
              </a:rPr>
              <a:t>2018 Presupuesto $</a:t>
            </a:r>
            <a:r>
              <a:rPr lang="es-419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s-419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s-419" sz="1600" dirty="0">
                <a:latin typeface="Arial" panose="020B0604020202020204" pitchFamily="34" charset="0"/>
                <a:cs typeface="Arial" panose="020B0604020202020204" pitchFamily="34" charset="0"/>
              </a:rPr>
              <a:t>billones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s-419" sz="1600" dirty="0">
                <a:latin typeface="Arial" panose="020B0604020202020204" pitchFamily="34" charset="0"/>
                <a:cs typeface="Arial" panose="020B0604020202020204" pitchFamily="34" charset="0"/>
              </a:rPr>
              <a:t> Nivel de giros 41,8 %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419" sz="1600" dirty="0">
                <a:latin typeface="Arial" panose="020B0604020202020204" pitchFamily="34" charset="0"/>
                <a:cs typeface="Arial" panose="020B0604020202020204" pitchFamily="34" charset="0"/>
              </a:rPr>
              <a:t>2019 Presupuesto $</a:t>
            </a:r>
            <a:r>
              <a:rPr lang="es-419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s-419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s-419" sz="1600" dirty="0">
                <a:latin typeface="Arial" panose="020B0604020202020204" pitchFamily="34" charset="0"/>
                <a:cs typeface="Arial" panose="020B0604020202020204" pitchFamily="34" charset="0"/>
              </a:rPr>
              <a:t>billones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s-419" sz="1600" dirty="0">
                <a:latin typeface="Arial" panose="020B0604020202020204" pitchFamily="34" charset="0"/>
                <a:cs typeface="Arial" panose="020B0604020202020204" pitchFamily="34" charset="0"/>
              </a:rPr>
              <a:t> Nivel de giros 53,1</a:t>
            </a:r>
            <a:r>
              <a:rPr lang="es-419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s-419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 t="2101" r="15742" b="2451"/>
          <a:stretch/>
        </p:blipFill>
        <p:spPr>
          <a:xfrm>
            <a:off x="556555" y="1691640"/>
            <a:ext cx="4710389" cy="3862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56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419098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1" y="489406"/>
            <a:ext cx="10614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DE LAS FINANZAS DEL DISTRITO CAPITAL</a:t>
            </a:r>
            <a:endParaRPr lang="es-CO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0" y="1133854"/>
            <a:ext cx="10058400" cy="7627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7200" b="1" u="sng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056182" y="3008190"/>
            <a:ext cx="454755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</a:t>
            </a:r>
            <a:r>
              <a:rPr lang="es-E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s-CO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$21,0 BILLONES </a:t>
            </a:r>
            <a:r>
              <a:rPr lang="es-CO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</a:t>
            </a:r>
            <a:endParaRPr lang="es-CO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$15,0 billones Empresas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$2,4 billones 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Subredes</a:t>
            </a:r>
            <a:endParaRPr lang="es-CO" sz="28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6"/>
          <a:stretch/>
        </p:blipFill>
        <p:spPr>
          <a:xfrm>
            <a:off x="442026" y="1764793"/>
            <a:ext cx="6223950" cy="3822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76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ipse 20"/>
          <p:cNvSpPr/>
          <p:nvPr/>
        </p:nvSpPr>
        <p:spPr>
          <a:xfrm>
            <a:off x="3125758" y="1380744"/>
            <a:ext cx="4608576" cy="4608576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Elipse 22"/>
          <p:cNvSpPr/>
          <p:nvPr/>
        </p:nvSpPr>
        <p:spPr>
          <a:xfrm>
            <a:off x="3273586" y="1528572"/>
            <a:ext cx="4312920" cy="431292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-2" y="419094"/>
            <a:ext cx="10707626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1" y="482959"/>
            <a:ext cx="9987307" cy="419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 DEL ESTADO DE LOS RECURSOS NATURALES DEL D.C.</a:t>
            </a:r>
            <a:endParaRPr lang="es-CO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>
            <a:off x="3922776" y="2093976"/>
            <a:ext cx="3107471" cy="310747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/>
          <p:cNvSpPr/>
          <p:nvPr/>
        </p:nvSpPr>
        <p:spPr>
          <a:xfrm>
            <a:off x="7051106" y="3840186"/>
            <a:ext cx="3077632" cy="2258630"/>
          </a:xfrm>
          <a:prstGeom prst="ellipse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VIGENCIA 2018</a:t>
            </a:r>
          </a:p>
          <a:p>
            <a:pPr algn="ctr"/>
            <a:endParaRPr lang="es-CO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frente al manejo del recurso aire en Bogotá, en atención a la política de prevención y control de la contaminación del </a:t>
            </a:r>
            <a:r>
              <a:rPr lang="es-CO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aire</a:t>
            </a:r>
            <a:endParaRPr lang="es-CO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7051106" y="1245247"/>
            <a:ext cx="3341402" cy="2447111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VIGENCIA 2016</a:t>
            </a:r>
          </a:p>
          <a:p>
            <a:pPr algn="ctr"/>
            <a:r>
              <a:rPr lang="es-C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pública ambiental </a:t>
            </a:r>
          </a:p>
          <a:p>
            <a:pPr algn="ctr"/>
            <a:endParaRPr lang="es-E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del suelo de protección.</a:t>
            </a:r>
          </a:p>
          <a:p>
            <a:pPr algn="ctr"/>
            <a:endParaRPr lang="es-CO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Reservas Forestales de Cerros </a:t>
            </a:r>
            <a:r>
              <a:rPr lang="es-E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Orientales y  Thomas van der Hammen</a:t>
            </a:r>
            <a:endParaRPr lang="es-E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923543" y="1271248"/>
            <a:ext cx="3027367" cy="232496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VIGENCIA 2015</a:t>
            </a:r>
          </a:p>
          <a:p>
            <a:pPr algn="ctr"/>
            <a:r>
              <a:rPr lang="es-CO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pública ambiental para la gestión de la conservación de la biodiversidad en el D.C.</a:t>
            </a:r>
          </a:p>
          <a:p>
            <a:pPr algn="ctr"/>
            <a:endParaRPr lang="es-CO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Arbolado urbano en el Plan Distrital de Desarrollo “Bogotá Humana 2012 - 2016</a:t>
            </a:r>
            <a:r>
              <a:rPr lang="es-CO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CO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923543" y="3733374"/>
            <a:ext cx="2730551" cy="2201082"/>
          </a:xfrm>
          <a:prstGeom prst="ellipse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VIGENCIA 2017</a:t>
            </a:r>
          </a:p>
          <a:p>
            <a:pPr algn="ctr"/>
            <a:endParaRPr lang="es-CO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pública de humedales del </a:t>
            </a:r>
            <a:r>
              <a:rPr lang="es-CO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Distrito</a:t>
            </a:r>
            <a:endParaRPr lang="es-CO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731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10" grpId="0" animBg="1"/>
      <p:bldP spid="13" grpId="0" animBg="1"/>
      <p:bldP spid="12" grpId="0" animBg="1"/>
      <p:bldP spid="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398340"/>
            <a:ext cx="10689336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6071" y="494205"/>
            <a:ext cx="105395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ESTUDIOS ECONÓMICOS Y </a:t>
            </a:r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FISCALES</a:t>
            </a:r>
            <a:endParaRPr lang="es-CO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73152" y="1149778"/>
            <a:ext cx="10058400" cy="7627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7200" b="1" u="sng" dirty="0">
              <a:solidFill>
                <a:schemeClr val="bg1"/>
              </a:solidFill>
            </a:endParaRP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527567"/>
              </p:ext>
            </p:extLst>
          </p:nvPr>
        </p:nvGraphicFramePr>
        <p:xfrm>
          <a:off x="521208" y="4682785"/>
          <a:ext cx="10634475" cy="104135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126895"/>
                <a:gridCol w="2126895"/>
                <a:gridCol w="2126895"/>
                <a:gridCol w="2126895"/>
                <a:gridCol w="2126895"/>
              </a:tblGrid>
              <a:tr h="54608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CO" sz="2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CO" sz="2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CO" sz="2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s-CO" sz="2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CO" sz="2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95274">
                <a:tc>
                  <a:txBody>
                    <a:bodyPr/>
                    <a:lstStyle/>
                    <a:p>
                      <a:pPr algn="ctr" fontAlgn="b"/>
                      <a:r>
                        <a:rPr lang="es-CO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CO" sz="2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CO" sz="2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CO" sz="2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CO" sz="2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s-CO" sz="2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530352" y="1170432"/>
            <a:ext cx="107076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Estudios </a:t>
            </a:r>
            <a:r>
              <a:rPr lang="es-ES" sz="2800" b="1" dirty="0" smtClean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Estructurales</a:t>
            </a:r>
            <a:r>
              <a:rPr lang="es-ES" sz="2800" dirty="0" smtClean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el período 2016-2019 se comunicaron 40 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estudios</a:t>
            </a:r>
            <a:endParaRPr lang="es-CO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" t="60106" r="602" b="4949"/>
          <a:stretch/>
        </p:blipFill>
        <p:spPr>
          <a:xfrm>
            <a:off x="607675" y="2295144"/>
            <a:ext cx="10565919" cy="2130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12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-2" y="419093"/>
            <a:ext cx="1068019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1" y="434542"/>
            <a:ext cx="10420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URBANO Y POT EN BOGOTÁ D.C.</a:t>
            </a:r>
          </a:p>
          <a:p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Estudios comunicados 2016-2019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="" xmlns:a16="http://schemas.microsoft.com/office/drawing/2014/main" id="{1152FFE4-4934-42C9-BF5E-2C52750F2F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2948282"/>
              </p:ext>
            </p:extLst>
          </p:nvPr>
        </p:nvGraphicFramePr>
        <p:xfrm>
          <a:off x="414667" y="1267601"/>
          <a:ext cx="6443333" cy="5010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566928" y="196596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 smtClean="0"/>
              <a:t>2016</a:t>
            </a:r>
            <a:endParaRPr lang="es-CO" sz="3200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911352" y="347167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 smtClean="0"/>
              <a:t>2016</a:t>
            </a:r>
            <a:endParaRPr lang="es-CO" sz="3200" b="1" dirty="0"/>
          </a:p>
        </p:txBody>
      </p:sp>
      <p:sp>
        <p:nvSpPr>
          <p:cNvPr id="20" name="CuadroTexto 19"/>
          <p:cNvSpPr txBox="1"/>
          <p:nvPr/>
        </p:nvSpPr>
        <p:spPr>
          <a:xfrm>
            <a:off x="573024" y="5017008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 smtClean="0"/>
              <a:t>2018</a:t>
            </a:r>
            <a:endParaRPr lang="es-CO" sz="3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9" t="2041" r="14501" b="2041"/>
          <a:stretch/>
        </p:blipFill>
        <p:spPr>
          <a:xfrm>
            <a:off x="7249860" y="1856232"/>
            <a:ext cx="4481277" cy="3867912"/>
          </a:xfrm>
          <a:prstGeom prst="round2DiagRect">
            <a:avLst>
              <a:gd name="adj1" fmla="val 17258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3478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5111</TotalTime>
  <Words>1059</Words>
  <Application>Microsoft Office PowerPoint</Application>
  <PresentationFormat>Panorámica</PresentationFormat>
  <Paragraphs>193</Paragraphs>
  <Slides>21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Jhon Alexander Peña Romero</dc:creator>
  <cp:lastModifiedBy>Angela Consuelo Lagos Prieto</cp:lastModifiedBy>
  <cp:revision>916</cp:revision>
  <cp:lastPrinted>2020-02-14T15:07:52Z</cp:lastPrinted>
  <dcterms:created xsi:type="dcterms:W3CDTF">2016-09-20T14:18:51Z</dcterms:created>
  <dcterms:modified xsi:type="dcterms:W3CDTF">2020-02-26T19:27:44Z</dcterms:modified>
</cp:coreProperties>
</file>